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sldIdLst>
    <p:sldId id="256" r:id="rId2"/>
    <p:sldId id="257" r:id="rId3"/>
    <p:sldId id="258" r:id="rId4"/>
    <p:sldId id="261" r:id="rId5"/>
    <p:sldId id="263" r:id="rId6"/>
    <p:sldId id="262" r:id="rId7"/>
    <p:sldId id="264" r:id="rId8"/>
    <p:sldId id="265" r:id="rId9"/>
    <p:sldId id="266" r:id="rId10"/>
    <p:sldId id="267" r:id="rId11"/>
    <p:sldId id="260" r:id="rId12"/>
    <p:sldId id="268" r:id="rId13"/>
    <p:sldId id="270" r:id="rId14"/>
    <p:sldId id="271" r:id="rId15"/>
    <p:sldId id="273" r:id="rId16"/>
    <p:sldId id="269" r:id="rId17"/>
    <p:sldId id="272" r:id="rId18"/>
    <p:sldId id="259" r:id="rId19"/>
    <p:sldId id="274" r:id="rId20"/>
    <p:sldId id="275" r:id="rId21"/>
  </p:sldIdLst>
  <p:sldSz cx="10972800" cy="7315200"/>
  <p:notesSz cx="6858000" cy="9144000"/>
  <p:defaultTextStyle>
    <a:defPPr>
      <a:defRPr lang="en-US"/>
    </a:defPPr>
    <a:lvl1pPr marL="0" algn="l" defTabSz="522488" rtl="0" eaLnBrk="1" latinLnBrk="0" hangingPunct="1">
      <a:defRPr sz="2057" kern="1200">
        <a:solidFill>
          <a:schemeClr val="tx1"/>
        </a:solidFill>
        <a:latin typeface="+mn-lt"/>
        <a:ea typeface="+mn-ea"/>
        <a:cs typeface="+mn-cs"/>
      </a:defRPr>
    </a:lvl1pPr>
    <a:lvl2pPr marL="522488" algn="l" defTabSz="522488" rtl="0" eaLnBrk="1" latinLnBrk="0" hangingPunct="1">
      <a:defRPr sz="2057" kern="1200">
        <a:solidFill>
          <a:schemeClr val="tx1"/>
        </a:solidFill>
        <a:latin typeface="+mn-lt"/>
        <a:ea typeface="+mn-ea"/>
        <a:cs typeface="+mn-cs"/>
      </a:defRPr>
    </a:lvl2pPr>
    <a:lvl3pPr marL="1044976" algn="l" defTabSz="522488" rtl="0" eaLnBrk="1" latinLnBrk="0" hangingPunct="1">
      <a:defRPr sz="2057" kern="1200">
        <a:solidFill>
          <a:schemeClr val="tx1"/>
        </a:solidFill>
        <a:latin typeface="+mn-lt"/>
        <a:ea typeface="+mn-ea"/>
        <a:cs typeface="+mn-cs"/>
      </a:defRPr>
    </a:lvl3pPr>
    <a:lvl4pPr marL="1567464" algn="l" defTabSz="522488" rtl="0" eaLnBrk="1" latinLnBrk="0" hangingPunct="1">
      <a:defRPr sz="2057" kern="1200">
        <a:solidFill>
          <a:schemeClr val="tx1"/>
        </a:solidFill>
        <a:latin typeface="+mn-lt"/>
        <a:ea typeface="+mn-ea"/>
        <a:cs typeface="+mn-cs"/>
      </a:defRPr>
    </a:lvl4pPr>
    <a:lvl5pPr marL="2089953" algn="l" defTabSz="522488" rtl="0" eaLnBrk="1" latinLnBrk="0" hangingPunct="1">
      <a:defRPr sz="2057" kern="1200">
        <a:solidFill>
          <a:schemeClr val="tx1"/>
        </a:solidFill>
        <a:latin typeface="+mn-lt"/>
        <a:ea typeface="+mn-ea"/>
        <a:cs typeface="+mn-cs"/>
      </a:defRPr>
    </a:lvl5pPr>
    <a:lvl6pPr marL="2612441" algn="l" defTabSz="522488" rtl="0" eaLnBrk="1" latinLnBrk="0" hangingPunct="1">
      <a:defRPr sz="2057" kern="1200">
        <a:solidFill>
          <a:schemeClr val="tx1"/>
        </a:solidFill>
        <a:latin typeface="+mn-lt"/>
        <a:ea typeface="+mn-ea"/>
        <a:cs typeface="+mn-cs"/>
      </a:defRPr>
    </a:lvl6pPr>
    <a:lvl7pPr marL="3134929" algn="l" defTabSz="522488" rtl="0" eaLnBrk="1" latinLnBrk="0" hangingPunct="1">
      <a:defRPr sz="2057" kern="1200">
        <a:solidFill>
          <a:schemeClr val="tx1"/>
        </a:solidFill>
        <a:latin typeface="+mn-lt"/>
        <a:ea typeface="+mn-ea"/>
        <a:cs typeface="+mn-cs"/>
      </a:defRPr>
    </a:lvl7pPr>
    <a:lvl8pPr marL="3657417" algn="l" defTabSz="522488" rtl="0" eaLnBrk="1" latinLnBrk="0" hangingPunct="1">
      <a:defRPr sz="2057" kern="1200">
        <a:solidFill>
          <a:schemeClr val="tx1"/>
        </a:solidFill>
        <a:latin typeface="+mn-lt"/>
        <a:ea typeface="+mn-ea"/>
        <a:cs typeface="+mn-cs"/>
      </a:defRPr>
    </a:lvl8pPr>
    <a:lvl9pPr marL="4179905" algn="l" defTabSz="522488"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3177" y="635754"/>
            <a:ext cx="9012607" cy="3428247"/>
          </a:xfrm>
        </p:spPr>
        <p:txBody>
          <a:bodyPr anchor="b">
            <a:normAutofit/>
          </a:bodyPr>
          <a:lstStyle>
            <a:lvl1pPr algn="ctr">
              <a:defRPr sz="4267">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983177" y="4145280"/>
            <a:ext cx="9012607" cy="2367049"/>
          </a:xfrm>
        </p:spPr>
        <p:txBody>
          <a:bodyPr anchor="t">
            <a:normAutofit/>
          </a:bodyPr>
          <a:lstStyle>
            <a:lvl1pPr marL="0" indent="0" algn="ctr">
              <a:buNone/>
              <a:defRPr sz="1920">
                <a:gradFill flip="none" rotWithShape="1">
                  <a:gsLst>
                    <a:gs pos="0">
                      <a:schemeClr val="tx1"/>
                    </a:gs>
                    <a:gs pos="100000">
                      <a:schemeClr val="tx1">
                        <a:lumMod val="75000"/>
                      </a:schemeClr>
                    </a:gs>
                  </a:gsLst>
                  <a:lin ang="0" scaled="1"/>
                  <a:tileRect/>
                </a:gra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54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1213" y="4669318"/>
            <a:ext cx="8895608" cy="968005"/>
          </a:xfrm>
        </p:spPr>
        <p:txBody>
          <a:bodyPr anchor="b">
            <a:normAutofit/>
          </a:bodyPr>
          <a:lstStyle>
            <a:lvl1pPr algn="l">
              <a:defRPr sz="2133"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01214" y="1062600"/>
            <a:ext cx="876171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smtClean="0"/>
              <a:t>Click icon to add picture</a:t>
            </a:r>
            <a:endParaRPr lang="en-US" dirty="0"/>
          </a:p>
        </p:txBody>
      </p:sp>
      <p:sp>
        <p:nvSpPr>
          <p:cNvPr id="4" name="Text Placeholder 3"/>
          <p:cNvSpPr>
            <a:spLocks noGrp="1"/>
          </p:cNvSpPr>
          <p:nvPr>
            <p:ph type="body" sz="half" idx="2"/>
          </p:nvPr>
        </p:nvSpPr>
        <p:spPr>
          <a:xfrm>
            <a:off x="1101213" y="5637323"/>
            <a:ext cx="8895608" cy="871541"/>
          </a:xfrm>
        </p:spPr>
        <p:txBody>
          <a:bodyPr>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6" name="Footer Placeholder 5"/>
          <p:cNvSpPr>
            <a:spLocks noGrp="1"/>
          </p:cNvSpPr>
          <p:nvPr>
            <p:ph type="ftr" sz="quarter" idx="11"/>
          </p:nvPr>
        </p:nvSpPr>
        <p:spPr>
          <a:xfrm>
            <a:off x="1101213" y="6593434"/>
            <a:ext cx="6404734" cy="389467"/>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192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82016" y="635753"/>
            <a:ext cx="9013769" cy="3346967"/>
          </a:xfrm>
        </p:spPr>
        <p:txBody>
          <a:bodyPr anchor="ctr">
            <a:normAutofit/>
          </a:bodyPr>
          <a:lstStyle>
            <a:lvl1pPr algn="l">
              <a:defRPr sz="2987"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82016" y="4632960"/>
            <a:ext cx="9013769" cy="1875904"/>
          </a:xfrm>
        </p:spPr>
        <p:txBody>
          <a:bodyPr anchor="ctr">
            <a:normAutofit/>
          </a:bodyPr>
          <a:lstStyle>
            <a:lvl1pPr marL="0" indent="0" algn="l">
              <a:buNone/>
              <a:defRPr sz="1920">
                <a:gradFill flip="none" rotWithShape="1">
                  <a:gsLst>
                    <a:gs pos="0">
                      <a:schemeClr val="tx1"/>
                    </a:gs>
                    <a:gs pos="100000">
                      <a:schemeClr val="tx1">
                        <a:lumMod val="75000"/>
                      </a:schemeClr>
                    </a:gs>
                  </a:gsLst>
                  <a:lin ang="5400000" scaled="0"/>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11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00582" y="917628"/>
            <a:ext cx="548783" cy="62376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534" dirty="0">
                <a:solidFill>
                  <a:schemeClr val="accent1"/>
                </a:solidFill>
              </a:rPr>
              <a:t>“</a:t>
            </a:r>
          </a:p>
        </p:txBody>
      </p:sp>
      <p:sp>
        <p:nvSpPr>
          <p:cNvPr id="15" name="TextBox 14"/>
          <p:cNvSpPr txBox="1"/>
          <p:nvPr/>
        </p:nvSpPr>
        <p:spPr>
          <a:xfrm>
            <a:off x="9466587" y="3184985"/>
            <a:ext cx="548783" cy="62376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534" dirty="0">
                <a:solidFill>
                  <a:schemeClr val="accent1"/>
                </a:solidFill>
              </a:rPr>
              <a:t>”</a:t>
            </a:r>
          </a:p>
        </p:txBody>
      </p:sp>
      <p:sp>
        <p:nvSpPr>
          <p:cNvPr id="2" name="Title 1"/>
          <p:cNvSpPr>
            <a:spLocks noGrp="1"/>
          </p:cNvSpPr>
          <p:nvPr>
            <p:ph type="title"/>
          </p:nvPr>
        </p:nvSpPr>
        <p:spPr>
          <a:xfrm>
            <a:off x="1301931" y="635753"/>
            <a:ext cx="8368938" cy="3247018"/>
          </a:xfrm>
        </p:spPr>
        <p:txBody>
          <a:bodyPr anchor="ctr">
            <a:normAutofit/>
          </a:bodyPr>
          <a:lstStyle>
            <a:lvl1pPr algn="l">
              <a:defRPr sz="2987"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07723" y="3893980"/>
            <a:ext cx="7957354" cy="406400"/>
          </a:xfrm>
        </p:spPr>
        <p:txBody>
          <a:bodyPr anchor="ctr">
            <a:normAutofit/>
          </a:bodyPr>
          <a:lstStyle>
            <a:lvl1pPr marL="0" indent="0">
              <a:buFontTx/>
              <a:buNone/>
              <a:defRPr sz="1493"/>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82017" y="4950620"/>
            <a:ext cx="9013768" cy="1544320"/>
          </a:xfrm>
        </p:spPr>
        <p:txBody>
          <a:bodyPr anchor="ctr">
            <a:normAutofit/>
          </a:bodyPr>
          <a:lstStyle>
            <a:lvl1pPr marL="0" indent="0" algn="l">
              <a:buNone/>
              <a:defRPr sz="1920">
                <a:gradFill flip="none" rotWithShape="1">
                  <a:gsLst>
                    <a:gs pos="0">
                      <a:schemeClr val="tx1"/>
                    </a:gs>
                    <a:gs pos="100000">
                      <a:schemeClr val="tx1">
                        <a:lumMod val="75000"/>
                      </a:schemeClr>
                    </a:gs>
                  </a:gsLst>
                  <a:lin ang="0" scaled="1"/>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628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82016" y="3843804"/>
            <a:ext cx="9014806" cy="1566720"/>
          </a:xfrm>
        </p:spPr>
        <p:txBody>
          <a:bodyPr anchor="b">
            <a:normAutofit/>
          </a:bodyPr>
          <a:lstStyle>
            <a:lvl1pPr algn="l">
              <a:defRPr sz="2987"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85219" y="5410524"/>
            <a:ext cx="9014807" cy="1098340"/>
          </a:xfrm>
        </p:spPr>
        <p:txBody>
          <a:bodyPr anchor="t">
            <a:normAutofit/>
          </a:bodyPr>
          <a:lstStyle>
            <a:lvl1pPr marL="0" indent="0" algn="l">
              <a:buNone/>
              <a:defRPr sz="1920">
                <a:gradFill flip="none" rotWithShape="1">
                  <a:gsLst>
                    <a:gs pos="0">
                      <a:schemeClr val="tx1"/>
                    </a:gs>
                    <a:gs pos="100000">
                      <a:schemeClr val="tx1">
                        <a:lumMod val="75000"/>
                      </a:schemeClr>
                    </a:gs>
                  </a:gsLst>
                  <a:lin ang="5400000" scaled="0"/>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3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700582" y="804108"/>
            <a:ext cx="548783" cy="62376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534" dirty="0">
                <a:solidFill>
                  <a:schemeClr val="accent1"/>
                </a:solidFill>
              </a:rPr>
              <a:t>“</a:t>
            </a:r>
          </a:p>
        </p:txBody>
      </p:sp>
      <p:sp>
        <p:nvSpPr>
          <p:cNvPr id="16" name="TextBox 15"/>
          <p:cNvSpPr txBox="1"/>
          <p:nvPr/>
        </p:nvSpPr>
        <p:spPr>
          <a:xfrm>
            <a:off x="9465068" y="3071465"/>
            <a:ext cx="548783" cy="62376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534" dirty="0">
                <a:solidFill>
                  <a:schemeClr val="accent1"/>
                </a:solidFill>
              </a:rPr>
              <a:t>”</a:t>
            </a:r>
          </a:p>
        </p:txBody>
      </p:sp>
      <p:sp>
        <p:nvSpPr>
          <p:cNvPr id="2" name="Title 1"/>
          <p:cNvSpPr>
            <a:spLocks noGrp="1"/>
          </p:cNvSpPr>
          <p:nvPr>
            <p:ph type="title"/>
          </p:nvPr>
        </p:nvSpPr>
        <p:spPr>
          <a:xfrm>
            <a:off x="1301931" y="635753"/>
            <a:ext cx="8368938" cy="3033994"/>
          </a:xfrm>
        </p:spPr>
        <p:txBody>
          <a:bodyPr anchor="ctr">
            <a:normAutofit/>
          </a:bodyPr>
          <a:lstStyle>
            <a:lvl1pPr algn="l">
              <a:defRPr sz="2987"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2016" y="4145280"/>
            <a:ext cx="9014806" cy="1123906"/>
          </a:xfrm>
        </p:spPr>
        <p:txBody>
          <a:bodyPr vert="horz" lIns="91440" tIns="45720" rIns="91440" bIns="45720" rtlCol="0" anchor="b">
            <a:normAutofit/>
          </a:bodyPr>
          <a:lstStyle>
            <a:lvl1pPr>
              <a:buNone/>
              <a:defRPr lang="en-US" sz="2133"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982016" y="5269186"/>
            <a:ext cx="9014806" cy="1239678"/>
          </a:xfrm>
        </p:spPr>
        <p:txBody>
          <a:bodyPr anchor="t">
            <a:normAutofit/>
          </a:bodyPr>
          <a:lstStyle>
            <a:lvl1pPr marL="0" indent="0" algn="l">
              <a:buNone/>
              <a:defRPr sz="1707">
                <a:gradFill flip="none" rotWithShape="1">
                  <a:gsLst>
                    <a:gs pos="0">
                      <a:schemeClr val="tx1"/>
                    </a:gs>
                    <a:gs pos="100000">
                      <a:schemeClr val="tx1">
                        <a:lumMod val="75000"/>
                      </a:schemeClr>
                    </a:gs>
                  </a:gsLst>
                  <a:lin ang="5400000" scaled="0"/>
                  <a:tileRect/>
                </a:gradFill>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0305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82016" y="635753"/>
            <a:ext cx="9013768" cy="2940569"/>
          </a:xfrm>
        </p:spPr>
        <p:txBody>
          <a:bodyPr vert="horz" lIns="91440" tIns="45720" rIns="91440" bIns="45720" rtlCol="0" anchor="ctr">
            <a:normAutofit/>
          </a:bodyPr>
          <a:lstStyle>
            <a:lvl1pPr>
              <a:defRPr lang="en-US" sz="2987"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982016" y="3928471"/>
            <a:ext cx="9013768" cy="1119235"/>
          </a:xfrm>
        </p:spPr>
        <p:txBody>
          <a:bodyPr vert="horz" lIns="91440" tIns="45720" rIns="91440" bIns="45720" rtlCol="0" anchor="b">
            <a:normAutofit/>
          </a:bodyPr>
          <a:lstStyle>
            <a:lvl1pPr>
              <a:buNone/>
              <a:defRPr lang="en-US" sz="256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982017" y="5047706"/>
            <a:ext cx="9013766" cy="1461158"/>
          </a:xfrm>
        </p:spPr>
        <p:txBody>
          <a:bodyPr anchor="t">
            <a:normAutofit/>
          </a:bodyPr>
          <a:lstStyle>
            <a:lvl1pPr marL="0" indent="0" algn="l">
              <a:buNone/>
              <a:defRPr sz="1707">
                <a:gradFill flip="none" rotWithShape="1">
                  <a:gsLst>
                    <a:gs pos="0">
                      <a:schemeClr val="tx1"/>
                    </a:gs>
                    <a:gs pos="100000">
                      <a:schemeClr val="tx1">
                        <a:lumMod val="75000"/>
                      </a:schemeClr>
                    </a:gs>
                  </a:gsLst>
                  <a:lin ang="5400000" scaled="0"/>
                  <a:tileRect/>
                </a:gradFill>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665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982017" y="635752"/>
            <a:ext cx="9013768" cy="139997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615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62050" y="635753"/>
            <a:ext cx="2133734" cy="58731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82017" y="635753"/>
            <a:ext cx="6748964" cy="587311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551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05204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3177" y="3488745"/>
            <a:ext cx="9012607" cy="1944859"/>
          </a:xfrm>
        </p:spPr>
        <p:txBody>
          <a:bodyPr anchor="b">
            <a:normAutofit/>
          </a:bodyPr>
          <a:lstStyle>
            <a:lvl1pPr algn="r">
              <a:defRPr sz="2987"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83177" y="5444064"/>
            <a:ext cx="9012607" cy="1064800"/>
          </a:xfrm>
        </p:spPr>
        <p:txBody>
          <a:bodyPr anchor="t">
            <a:normAutofit/>
          </a:bodyPr>
          <a:lstStyle>
            <a:lvl1pPr marL="0" indent="0" algn="r">
              <a:buNone/>
              <a:defRPr sz="1920">
                <a:gradFill flip="none" rotWithShape="1">
                  <a:gsLst>
                    <a:gs pos="0">
                      <a:schemeClr val="tx1"/>
                    </a:gs>
                    <a:gs pos="100000">
                      <a:schemeClr val="tx1">
                        <a:lumMod val="75000"/>
                      </a:schemeClr>
                    </a:gs>
                  </a:gsLst>
                  <a:lin ang="5400000" scaled="0"/>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971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017" y="2198292"/>
            <a:ext cx="4422088" cy="4300086"/>
          </a:xfrm>
        </p:spPr>
        <p:txBody>
          <a:bodyPr>
            <a:normAutofit/>
          </a:bodyPr>
          <a:lstStyle>
            <a:lvl1pPr>
              <a:defRPr sz="1707"/>
            </a:lvl1pPr>
            <a:lvl2pPr>
              <a:defRPr sz="1493"/>
            </a:lvl2pPr>
            <a:lvl3pPr>
              <a:defRPr sz="1280"/>
            </a:lvl3pPr>
            <a:lvl4pPr>
              <a:defRPr sz="1173"/>
            </a:lvl4pPr>
            <a:lvl5pPr>
              <a:defRPr sz="1173"/>
            </a:lvl5pPr>
            <a:lvl6pPr>
              <a:defRPr sz="1173"/>
            </a:lvl6pPr>
            <a:lvl7pPr>
              <a:defRPr sz="1173"/>
            </a:lvl7pPr>
            <a:lvl8pPr>
              <a:defRPr sz="1173"/>
            </a:lvl8pPr>
            <a:lvl9pPr>
              <a:defRPr sz="11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8697" y="2198291"/>
            <a:ext cx="4427087" cy="4300085"/>
          </a:xfrm>
        </p:spPr>
        <p:txBody>
          <a:bodyPr>
            <a:normAutofit/>
          </a:bodyPr>
          <a:lstStyle>
            <a:lvl1pPr>
              <a:defRPr sz="1707"/>
            </a:lvl1pPr>
            <a:lvl2pPr>
              <a:defRPr sz="1493"/>
            </a:lvl2pPr>
            <a:lvl3pPr>
              <a:defRPr sz="1280"/>
            </a:lvl3pPr>
            <a:lvl4pPr>
              <a:defRPr sz="1173"/>
            </a:lvl4pPr>
            <a:lvl5pPr>
              <a:defRPr sz="1173"/>
            </a:lvl5pPr>
            <a:lvl6pPr>
              <a:defRPr sz="1173"/>
            </a:lvl6pPr>
            <a:lvl7pPr>
              <a:defRPr sz="1173"/>
            </a:lvl7pPr>
            <a:lvl8pPr>
              <a:defRPr sz="1173"/>
            </a:lvl8pPr>
            <a:lvl9pPr>
              <a:defRPr sz="11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6510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7568" y="2198291"/>
            <a:ext cx="4076536" cy="782502"/>
          </a:xfrm>
        </p:spPr>
        <p:txBody>
          <a:bodyPr anchor="b">
            <a:noAutofit/>
          </a:bodyPr>
          <a:lstStyle>
            <a:lvl1pPr marL="0" indent="0">
              <a:buNone/>
              <a:defRPr sz="2347"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982017" y="2971763"/>
            <a:ext cx="4422088" cy="3537102"/>
          </a:xfrm>
        </p:spPr>
        <p:txBody>
          <a:bodyPr anchor="t">
            <a:normAutofit/>
          </a:bodyPr>
          <a:lstStyle>
            <a:lvl1pPr>
              <a:defRPr sz="1707"/>
            </a:lvl1pPr>
            <a:lvl2pPr>
              <a:defRPr sz="1493"/>
            </a:lvl2pPr>
            <a:lvl3pPr>
              <a:defRPr sz="1280"/>
            </a:lvl3pPr>
            <a:lvl4pPr>
              <a:defRPr sz="1173"/>
            </a:lvl4pPr>
            <a:lvl5pPr>
              <a:defRPr sz="1173"/>
            </a:lvl5pPr>
            <a:lvl6pPr>
              <a:defRPr sz="1173"/>
            </a:lvl6pPr>
            <a:lvl7pPr>
              <a:defRPr sz="1173"/>
            </a:lvl7pPr>
            <a:lvl8pPr>
              <a:defRPr sz="1173"/>
            </a:lvl8pPr>
            <a:lvl9pPr>
              <a:defRPr sz="11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180" y="2198292"/>
            <a:ext cx="4103604" cy="773471"/>
          </a:xfrm>
        </p:spPr>
        <p:txBody>
          <a:bodyPr anchor="b">
            <a:noAutofit/>
          </a:bodyPr>
          <a:lstStyle>
            <a:lvl1pPr marL="0" indent="0">
              <a:buNone/>
              <a:defRPr sz="2347"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5554998" y="2971763"/>
            <a:ext cx="4441824" cy="3537102"/>
          </a:xfrm>
        </p:spPr>
        <p:txBody>
          <a:bodyPr anchor="t">
            <a:normAutofit/>
          </a:bodyPr>
          <a:lstStyle>
            <a:lvl1pPr>
              <a:defRPr sz="1707"/>
            </a:lvl1pPr>
            <a:lvl2pPr>
              <a:defRPr sz="1493"/>
            </a:lvl2pPr>
            <a:lvl3pPr>
              <a:defRPr sz="1280"/>
            </a:lvl3pPr>
            <a:lvl4pPr>
              <a:defRPr sz="1173"/>
            </a:lvl4pPr>
            <a:lvl5pPr>
              <a:defRPr sz="1173"/>
            </a:lvl5pPr>
            <a:lvl6pPr>
              <a:defRPr sz="1173"/>
            </a:lvl6pPr>
            <a:lvl7pPr>
              <a:defRPr sz="1173"/>
            </a:lvl7pPr>
            <a:lvl8pPr>
              <a:defRPr sz="1173"/>
            </a:lvl8pPr>
            <a:lvl9pPr>
              <a:defRPr sz="11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919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73"/>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52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395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2017" y="1871923"/>
            <a:ext cx="3275428" cy="1463040"/>
          </a:xfrm>
        </p:spPr>
        <p:txBody>
          <a:bodyPr anchor="b">
            <a:normAutofit/>
          </a:bodyPr>
          <a:lstStyle>
            <a:lvl1pPr algn="l">
              <a:defRPr sz="2347" b="0"/>
            </a:lvl1pPr>
          </a:lstStyle>
          <a:p>
            <a:r>
              <a:rPr lang="en-US" smtClean="0"/>
              <a:t>Click to edit Master title style</a:t>
            </a:r>
            <a:endParaRPr lang="en-US" dirty="0"/>
          </a:p>
        </p:txBody>
      </p:sp>
      <p:sp>
        <p:nvSpPr>
          <p:cNvPr id="3" name="Content Placeholder 2"/>
          <p:cNvSpPr>
            <a:spLocks noGrp="1"/>
          </p:cNvSpPr>
          <p:nvPr>
            <p:ph idx="1"/>
          </p:nvPr>
        </p:nvSpPr>
        <p:spPr>
          <a:xfrm>
            <a:off x="4594627" y="635753"/>
            <a:ext cx="5401157" cy="5873110"/>
          </a:xfrm>
        </p:spPr>
        <p:txBody>
          <a:bodyPr anchor="ctr">
            <a:normAutofit/>
          </a:bodyPr>
          <a:lstStyle>
            <a:lvl1pPr>
              <a:defRPr sz="1920"/>
            </a:lvl1pPr>
            <a:lvl2pPr>
              <a:defRPr sz="1707"/>
            </a:lvl2pPr>
            <a:lvl3pPr>
              <a:defRPr sz="1493"/>
            </a:lvl3pPr>
            <a:lvl4pPr>
              <a:defRPr sz="1280"/>
            </a:lvl4pPr>
            <a:lvl5pPr>
              <a:defRPr sz="1173"/>
            </a:lvl5pPr>
            <a:lvl6pPr>
              <a:defRPr sz="1173"/>
            </a:lvl6pPr>
            <a:lvl7pPr>
              <a:defRPr sz="1173"/>
            </a:lvl7pPr>
            <a:lvl8pPr>
              <a:defRPr sz="1173"/>
            </a:lvl8pPr>
            <a:lvl9pPr>
              <a:defRPr sz="11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82017" y="3334963"/>
            <a:ext cx="3275428" cy="1950720"/>
          </a:xfrm>
        </p:spPr>
        <p:txBody>
          <a:bodyPr>
            <a:normAutofit/>
          </a:bodyPr>
          <a:lstStyle>
            <a:lvl1pPr marL="0" indent="0">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799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2017" y="2024820"/>
            <a:ext cx="5308564" cy="1463040"/>
          </a:xfrm>
        </p:spPr>
        <p:txBody>
          <a:bodyPr anchor="b">
            <a:normAutofit/>
          </a:bodyPr>
          <a:lstStyle>
            <a:lvl1pPr algn="l">
              <a:defRPr sz="256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6618531" y="-19507"/>
            <a:ext cx="3000074"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smtClean="0"/>
              <a:t>Click icon to add picture</a:t>
            </a:r>
            <a:endParaRPr lang="en-US" dirty="0"/>
          </a:p>
        </p:txBody>
      </p:sp>
      <p:sp>
        <p:nvSpPr>
          <p:cNvPr id="4" name="Text Placeholder 3"/>
          <p:cNvSpPr>
            <a:spLocks noGrp="1"/>
          </p:cNvSpPr>
          <p:nvPr>
            <p:ph type="body" sz="half" idx="2"/>
          </p:nvPr>
        </p:nvSpPr>
        <p:spPr>
          <a:xfrm>
            <a:off x="980782" y="3487860"/>
            <a:ext cx="5308564" cy="1950720"/>
          </a:xfrm>
        </p:spPr>
        <p:txBody>
          <a:bodyPr>
            <a:normAutofit/>
          </a:bodyPr>
          <a:lstStyle>
            <a:lvl1pPr marL="0" indent="0">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a:xfrm>
            <a:off x="5428379" y="6593434"/>
            <a:ext cx="862202" cy="389467"/>
          </a:xfrm>
        </p:spPr>
        <p:txBody>
          <a:bodyPr/>
          <a:lstStyle/>
          <a:p>
            <a:fld id="{B61BEF0D-F0BB-DE4B-95CE-6DB70DBA9567}" type="datetimeFigureOut">
              <a:rPr lang="en-US" smtClean="0"/>
              <a:pPr/>
              <a:t>3/18/2014</a:t>
            </a:fld>
            <a:endParaRPr lang="en-US" dirty="0"/>
          </a:p>
        </p:txBody>
      </p:sp>
      <p:sp>
        <p:nvSpPr>
          <p:cNvPr id="6" name="Footer Placeholder 5"/>
          <p:cNvSpPr>
            <a:spLocks noGrp="1"/>
          </p:cNvSpPr>
          <p:nvPr>
            <p:ph type="ftr" sz="quarter" idx="11"/>
          </p:nvPr>
        </p:nvSpPr>
        <p:spPr>
          <a:xfrm>
            <a:off x="982018" y="6593434"/>
            <a:ext cx="4446360" cy="389467"/>
          </a:xfrm>
        </p:spPr>
        <p:txBody>
          <a:bodyPr/>
          <a:lstStyle/>
          <a:p>
            <a:endParaRPr lang="en-US" dirty="0"/>
          </a:p>
        </p:txBody>
      </p:sp>
      <p:sp>
        <p:nvSpPr>
          <p:cNvPr id="7" name="Slide Number Placeholder 6"/>
          <p:cNvSpPr>
            <a:spLocks noGrp="1"/>
          </p:cNvSpPr>
          <p:nvPr>
            <p:ph type="sldNum" sz="quarter" idx="12"/>
          </p:nvPr>
        </p:nvSpPr>
        <p:spPr>
          <a:xfrm>
            <a:off x="9629115" y="6593434"/>
            <a:ext cx="366223" cy="3512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28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2017" y="635752"/>
            <a:ext cx="9013768" cy="13999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018" y="2198291"/>
            <a:ext cx="9013766" cy="431057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62050" y="6590144"/>
            <a:ext cx="1544957" cy="389467"/>
          </a:xfrm>
          <a:prstGeom prst="rect">
            <a:avLst/>
          </a:prstGeom>
        </p:spPr>
        <p:txBody>
          <a:bodyPr vert="horz" lIns="91440" tIns="45720" rIns="91440" bIns="45720" rtlCol="0" anchor="ctr"/>
          <a:lstStyle>
            <a:lvl1pPr algn="r">
              <a:defRPr sz="853"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3/18/2014</a:t>
            </a:fld>
            <a:endParaRPr lang="en-US" dirty="0"/>
          </a:p>
        </p:txBody>
      </p:sp>
      <p:sp>
        <p:nvSpPr>
          <p:cNvPr id="5" name="Footer Placeholder 4"/>
          <p:cNvSpPr>
            <a:spLocks noGrp="1"/>
          </p:cNvSpPr>
          <p:nvPr>
            <p:ph type="ftr" sz="quarter" idx="3"/>
          </p:nvPr>
        </p:nvSpPr>
        <p:spPr>
          <a:xfrm>
            <a:off x="982017" y="6590144"/>
            <a:ext cx="6748964" cy="389467"/>
          </a:xfrm>
          <a:prstGeom prst="rect">
            <a:avLst/>
          </a:prstGeom>
        </p:spPr>
        <p:txBody>
          <a:bodyPr vert="horz" lIns="91440" tIns="45720" rIns="91440" bIns="45720" rtlCol="0" anchor="ctr"/>
          <a:lstStyle>
            <a:lvl1pPr algn="l">
              <a:defRPr sz="853"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9500643" y="6590144"/>
            <a:ext cx="496180" cy="389467"/>
          </a:xfrm>
          <a:prstGeom prst="rect">
            <a:avLst/>
          </a:prstGeom>
        </p:spPr>
        <p:txBody>
          <a:bodyPr vert="horz" lIns="91440" tIns="45720" rIns="91440" bIns="45720" rtlCol="0" anchor="ctr"/>
          <a:lstStyle>
            <a:lvl1pPr algn="r">
              <a:defRPr sz="853"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900351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87695" rtl="0" eaLnBrk="1" latinLnBrk="0" hangingPunct="1">
        <a:spcBef>
          <a:spcPct val="0"/>
        </a:spcBef>
        <a:buNone/>
        <a:defRPr sz="2987"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10" indent="-304810" algn="l" defTabSz="487695" rtl="0" eaLnBrk="1" latinLnBrk="0" hangingPunct="1">
        <a:spcBef>
          <a:spcPct val="20000"/>
        </a:spcBef>
        <a:spcAft>
          <a:spcPts val="640"/>
        </a:spcAft>
        <a:buClr>
          <a:schemeClr val="tx1"/>
        </a:buClr>
        <a:buSzPct val="130000"/>
        <a:buFont typeface="Arial"/>
        <a:buChar char="•"/>
        <a:defRPr sz="19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92505" indent="-304810" algn="l" defTabSz="487695" rtl="0" eaLnBrk="1" latinLnBrk="0" hangingPunct="1">
        <a:spcBef>
          <a:spcPct val="20000"/>
        </a:spcBef>
        <a:spcAft>
          <a:spcPts val="640"/>
        </a:spcAft>
        <a:buClr>
          <a:schemeClr val="tx1"/>
        </a:buClr>
        <a:buSzPct val="130000"/>
        <a:buFont typeface="Arial"/>
        <a:buChar char="•"/>
        <a:defRPr sz="1707"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80200" indent="-304810" algn="l" defTabSz="487695" rtl="0" eaLnBrk="1" latinLnBrk="0" hangingPunct="1">
        <a:spcBef>
          <a:spcPct val="20000"/>
        </a:spcBef>
        <a:spcAft>
          <a:spcPts val="640"/>
        </a:spcAft>
        <a:buClr>
          <a:schemeClr val="tx1"/>
        </a:buClr>
        <a:buSzPct val="130000"/>
        <a:buFont typeface="Arial"/>
        <a:buChar char="•"/>
        <a:defRPr sz="1493"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645971" indent="-182886" algn="l" defTabSz="487695" rtl="0" eaLnBrk="1" latinLnBrk="0" hangingPunct="1">
        <a:spcBef>
          <a:spcPct val="20000"/>
        </a:spcBef>
        <a:spcAft>
          <a:spcPts val="640"/>
        </a:spcAft>
        <a:buClr>
          <a:schemeClr val="tx1"/>
        </a:buClr>
        <a:buSzPct val="130000"/>
        <a:buFont typeface="Arial"/>
        <a:buChar char="•"/>
        <a:defRPr sz="1493"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133667" indent="-182886" algn="l" defTabSz="487695" rtl="0" eaLnBrk="1" latinLnBrk="0" hangingPunct="1">
        <a:spcBef>
          <a:spcPct val="20000"/>
        </a:spcBef>
        <a:spcAft>
          <a:spcPts val="64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682324" indent="-243848" algn="l" defTabSz="487695" rtl="0" eaLnBrk="1" latinLnBrk="0" hangingPunct="1">
        <a:spcBef>
          <a:spcPct val="20000"/>
        </a:spcBef>
        <a:spcAft>
          <a:spcPts val="640"/>
        </a:spcAft>
        <a:buClr>
          <a:schemeClr val="tx1"/>
        </a:buClr>
        <a:buSzPct val="130000"/>
        <a:buFont typeface="Arial"/>
        <a:buChar char="•"/>
        <a:defRPr sz="1173"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3170019" indent="-243848" algn="l" defTabSz="487695" rtl="0" eaLnBrk="1" latinLnBrk="0" hangingPunct="1">
        <a:spcBef>
          <a:spcPct val="20000"/>
        </a:spcBef>
        <a:spcAft>
          <a:spcPts val="640"/>
        </a:spcAft>
        <a:buClr>
          <a:schemeClr val="tx1"/>
        </a:buClr>
        <a:buSzPct val="130000"/>
        <a:buFont typeface="Arial"/>
        <a:buChar char="•"/>
        <a:defRPr sz="1173"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657714" indent="-243848" algn="l" defTabSz="487695" rtl="0" eaLnBrk="1" latinLnBrk="0" hangingPunct="1">
        <a:spcBef>
          <a:spcPct val="20000"/>
        </a:spcBef>
        <a:spcAft>
          <a:spcPts val="640"/>
        </a:spcAft>
        <a:buClr>
          <a:schemeClr val="tx1"/>
        </a:buClr>
        <a:buSzPct val="130000"/>
        <a:buFont typeface="Arial"/>
        <a:buChar char="•"/>
        <a:defRPr sz="1173"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4145410" indent="-243848" algn="l" defTabSz="487695" rtl="0" eaLnBrk="1" latinLnBrk="0" hangingPunct="1">
        <a:spcBef>
          <a:spcPct val="20000"/>
        </a:spcBef>
        <a:spcAft>
          <a:spcPts val="640"/>
        </a:spcAft>
        <a:buClr>
          <a:schemeClr val="tx1"/>
        </a:buClr>
        <a:buSzPct val="100000"/>
        <a:buFont typeface="Arial"/>
        <a:buChar char="•"/>
        <a:defRPr sz="1173"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kkXzYL8EWi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Flora's_Malle-wagen_van_Hendrik_Pot_1640.jp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Jan_Brueghel_the_Younger,_Satire_on_Tulip_Mania,_c._1640.jp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60000">
              <a:srgbClr val="00B050">
                <a:lumMod val="83000"/>
              </a:srgb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t>The Dutch Tulip Mania</a:t>
            </a:r>
            <a:br>
              <a:rPr lang="en-US" sz="6000" dirty="0" smtClean="0"/>
            </a:br>
            <a:r>
              <a:rPr lang="en-US" sz="6000" dirty="0"/>
              <a:t/>
            </a:r>
            <a:br>
              <a:rPr lang="en-US" sz="6000" dirty="0"/>
            </a:br>
            <a:r>
              <a:rPr lang="en-US" sz="6000" dirty="0" smtClean="0"/>
              <a:t/>
            </a:r>
            <a:br>
              <a:rPr lang="en-US" sz="6000" dirty="0" smtClean="0"/>
            </a:br>
            <a:endParaRPr lang="en-US" sz="6000" dirty="0"/>
          </a:p>
        </p:txBody>
      </p:sp>
      <p:sp>
        <p:nvSpPr>
          <p:cNvPr id="3" name="Subtitle 2"/>
          <p:cNvSpPr>
            <a:spLocks noGrp="1"/>
          </p:cNvSpPr>
          <p:nvPr>
            <p:ph type="subTitle" idx="1"/>
          </p:nvPr>
        </p:nvSpPr>
        <p:spPr/>
        <p:txBody>
          <a:bodyPr>
            <a:normAutofit/>
          </a:bodyPr>
          <a:lstStyle/>
          <a:p>
            <a:r>
              <a:rPr lang="en-US" sz="6000" dirty="0" smtClean="0"/>
              <a:t>Dennis Chiu</a:t>
            </a:r>
          </a:p>
          <a:p>
            <a:r>
              <a:rPr lang="en-US" sz="6000" dirty="0" smtClean="0"/>
              <a:t>Period 3</a:t>
            </a:r>
            <a:endParaRPr lang="en-US" sz="6000" dirty="0"/>
          </a:p>
        </p:txBody>
      </p:sp>
      <p:sp>
        <p:nvSpPr>
          <p:cNvPr id="4" name="TextBox 3"/>
          <p:cNvSpPr txBox="1"/>
          <p:nvPr/>
        </p:nvSpPr>
        <p:spPr>
          <a:xfrm>
            <a:off x="3683165" y="2145430"/>
            <a:ext cx="3612629" cy="408894"/>
          </a:xfrm>
          <a:prstGeom prst="rect">
            <a:avLst/>
          </a:prstGeom>
          <a:noFill/>
        </p:spPr>
        <p:txBody>
          <a:bodyPr wrap="square" rtlCol="0">
            <a:spAutoFit/>
          </a:bodyPr>
          <a:lstStyle/>
          <a:p>
            <a:pPr algn="ctr"/>
            <a:r>
              <a:rPr lang="en-US" dirty="0" smtClean="0">
                <a:hlinkClick r:id="rId2"/>
              </a:rPr>
              <a:t>Documentary on Tulip Mania</a:t>
            </a:r>
            <a:endParaRPr lang="en-US" dirty="0"/>
          </a:p>
        </p:txBody>
      </p:sp>
    </p:spTree>
    <p:extLst>
      <p:ext uri="{BB962C8B-B14F-4D97-AF65-F5344CB8AC3E}">
        <p14:creationId xmlns:p14="http://schemas.microsoft.com/office/powerpoint/2010/main" val="428758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course of the tulip mania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Demand for tulips by the Dutch increased substantially in the 1630’s, when investors and speculators began to participate in the tulip trade for profit.</a:t>
            </a:r>
          </a:p>
          <a:p>
            <a:r>
              <a:rPr lang="en-US" dirty="0" smtClean="0"/>
              <a:t>At this point, the tulip trade began to transition from an enterprise of owning tulips to a more capitalistic venture.</a:t>
            </a:r>
          </a:p>
          <a:p>
            <a:r>
              <a:rPr lang="en-US" dirty="0" smtClean="0"/>
              <a:t>Many speculators and merchants mortgaged all of their property and depleted their savings to invest in just a few tulip bulbs. (Dash)</a:t>
            </a:r>
          </a:p>
          <a:p>
            <a:r>
              <a:rPr lang="en-US" dirty="0" smtClean="0"/>
              <a:t>Prices rose at the highest rate during 1636. (see graph on Slide 11)</a:t>
            </a:r>
          </a:p>
          <a:p>
            <a:r>
              <a:rPr lang="en-US" dirty="0" smtClean="0"/>
              <a:t>At their highest point on February 3, 1637, prices stood at some 2000% their value during 1636.</a:t>
            </a:r>
          </a:p>
          <a:p>
            <a:pPr lvl="1"/>
            <a:r>
              <a:rPr lang="en-US" dirty="0" smtClean="0"/>
              <a:t>A single rare tulip bulb could sell for twenty to thirty times a craftsman’s annual salary.</a:t>
            </a:r>
          </a:p>
          <a:p>
            <a:r>
              <a:rPr lang="en-US" dirty="0" smtClean="0"/>
              <a:t>When Tulip prices fell after February 3, thousands of speculators lost their entire savings as tulips rapidly lost over 99% of their peak value. (Dash</a:t>
            </a:r>
            <a:r>
              <a:rPr lang="en-US" dirty="0" smtClean="0"/>
              <a:t>)</a:t>
            </a:r>
          </a:p>
          <a:p>
            <a:r>
              <a:rPr lang="en-US" dirty="0" smtClean="0"/>
              <a:t>Once the bubble burst, even the most successful and wealthiest merchants and tulip-owners were left with nothing, save for ruined savings and worthless tulip bulbs.</a:t>
            </a:r>
            <a:endParaRPr lang="en-US" dirty="0"/>
          </a:p>
        </p:txBody>
      </p:sp>
    </p:spTree>
    <p:extLst>
      <p:ext uri="{BB962C8B-B14F-4D97-AF65-F5344CB8AC3E}">
        <p14:creationId xmlns:p14="http://schemas.microsoft.com/office/powerpoint/2010/main" val="300406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Graph of Tulip Prices (November 1636-May 1637)</a:t>
            </a:r>
            <a:endParaRPr lang="en-US" dirty="0"/>
          </a:p>
        </p:txBody>
      </p:sp>
      <p:pic>
        <p:nvPicPr>
          <p:cNvPr id="10" name="Content Placeholder 9"/>
          <p:cNvPicPr>
            <a:picLocks noGrp="1" noChangeAspect="1"/>
          </p:cNvPicPr>
          <p:nvPr>
            <p:ph idx="1"/>
          </p:nvPr>
        </p:nvPicPr>
        <p:blipFill rotWithShape="1">
          <a:blip r:embed="rId2">
            <a:extLst>
              <a:ext uri="{28A0092B-C50C-407E-A947-70E740481C1C}">
                <a14:useLocalDpi xmlns:a14="http://schemas.microsoft.com/office/drawing/2010/main" val="0"/>
              </a:ext>
            </a:extLst>
          </a:blip>
          <a:srcRect l="691" t="504" r="5642" b="5904"/>
          <a:stretch/>
        </p:blipFill>
        <p:spPr>
          <a:xfrm>
            <a:off x="1515817" y="2035731"/>
            <a:ext cx="7946167" cy="4043611"/>
          </a:xfrm>
          <a:ln w="25400">
            <a:solidFill>
              <a:schemeClr val="tx1"/>
            </a:solidFill>
          </a:ln>
        </p:spPr>
      </p:pic>
      <p:sp>
        <p:nvSpPr>
          <p:cNvPr id="4" name="TextBox 3"/>
          <p:cNvSpPr txBox="1"/>
          <p:nvPr/>
        </p:nvSpPr>
        <p:spPr>
          <a:xfrm>
            <a:off x="3669502" y="6065964"/>
            <a:ext cx="3643952" cy="408894"/>
          </a:xfrm>
          <a:prstGeom prst="rect">
            <a:avLst/>
          </a:prstGeom>
          <a:noFill/>
        </p:spPr>
        <p:txBody>
          <a:bodyPr wrap="square" rtlCol="0">
            <a:spAutoFit/>
          </a:bodyPr>
          <a:lstStyle/>
          <a:p>
            <a:pPr algn="ctr"/>
            <a:r>
              <a:rPr lang="en-US" dirty="0" smtClean="0"/>
              <a:t>Image source: wikipedia.org</a:t>
            </a:r>
            <a:endParaRPr lang="en-US" dirty="0"/>
          </a:p>
        </p:txBody>
      </p:sp>
    </p:spTree>
    <p:extLst>
      <p:ext uri="{BB962C8B-B14F-4D97-AF65-F5344CB8AC3E}">
        <p14:creationId xmlns:p14="http://schemas.microsoft.com/office/powerpoint/2010/main" val="393444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616" y="404734"/>
            <a:ext cx="6102787" cy="6595673"/>
          </a:xfrm>
        </p:spPr>
        <p:txBody>
          <a:bodyPr>
            <a:normAutofit fontScale="92500" lnSpcReduction="20000"/>
          </a:bodyPr>
          <a:lstStyle/>
          <a:p>
            <a:pPr marL="0" indent="0">
              <a:buNone/>
            </a:pPr>
            <a:r>
              <a:rPr lang="en-US" i="1" u="sng" dirty="0" err="1"/>
              <a:t>Waermondt</a:t>
            </a:r>
            <a:r>
              <a:rPr lang="en-US" i="1" dirty="0"/>
              <a:t> (True Mouth): You offer me a lot and I do not know whether I dare accept. I fear once I start, I will want to go on with it, again and again. And as one wave drives on another, so one deal would bring forth the other, and so, </a:t>
            </a:r>
            <a:r>
              <a:rPr lang="en-US" i="1" dirty="0">
                <a:solidFill>
                  <a:srgbClr val="FFFF00"/>
                </a:solidFill>
              </a:rPr>
              <a:t>methinks, it is better I stay with my poor business and my own profession. I make no great profit and suffer no great loss.</a:t>
            </a:r>
          </a:p>
          <a:p>
            <a:pPr marL="0" indent="0">
              <a:buNone/>
            </a:pPr>
            <a:r>
              <a:rPr lang="en-US" i="1" u="sng" dirty="0" err="1"/>
              <a:t>Gaergoedt</a:t>
            </a:r>
            <a:r>
              <a:rPr lang="en-US" i="1" dirty="0"/>
              <a:t> (Greedy Goods): That's well said. </a:t>
            </a:r>
            <a:r>
              <a:rPr lang="en-US" i="1" dirty="0">
                <a:solidFill>
                  <a:srgbClr val="FFFF00"/>
                </a:solidFill>
              </a:rPr>
              <a:t>But could you not venture a little</a:t>
            </a:r>
            <a:r>
              <a:rPr lang="en-US" i="1" dirty="0"/>
              <a:t>? You give no money till it's summer and then you have sold all your stuff; or if you have any on hand you plant it and it brings still more profit.</a:t>
            </a:r>
          </a:p>
          <a:p>
            <a:pPr marL="0" indent="0">
              <a:buNone/>
            </a:pPr>
            <a:r>
              <a:rPr lang="en-US" i="1" u="sng" dirty="0" err="1"/>
              <a:t>Waermondt</a:t>
            </a:r>
            <a:r>
              <a:rPr lang="en-US" i="1" dirty="0"/>
              <a:t>: It is well for those who have enough money, but for me I do not find it good advice. </a:t>
            </a:r>
            <a:r>
              <a:rPr lang="en-US" i="1" dirty="0">
                <a:solidFill>
                  <a:srgbClr val="FFFF00"/>
                </a:solidFill>
              </a:rPr>
              <a:t>For if I have a penny, I must put it into my business.</a:t>
            </a:r>
          </a:p>
          <a:p>
            <a:pPr marL="0" indent="0">
              <a:buNone/>
            </a:pPr>
            <a:r>
              <a:rPr lang="en-US" i="1" u="sng" dirty="0" err="1"/>
              <a:t>Gaergoedt</a:t>
            </a:r>
            <a:r>
              <a:rPr lang="en-US" i="1" dirty="0"/>
              <a:t>: You can barely earn ten per cent on the money that is in your business, and even then only by giving a caution, but </a:t>
            </a:r>
            <a:r>
              <a:rPr lang="en-US" i="1" dirty="0">
                <a:solidFill>
                  <a:srgbClr val="FFFF00"/>
                </a:solidFill>
              </a:rPr>
              <a:t>with Flora it is cent for cent. Yes, ten for one, a hundred for one, and sometimes a thousand.</a:t>
            </a:r>
          </a:p>
          <a:p>
            <a:pPr marL="0" indent="0">
              <a:buNone/>
            </a:pPr>
            <a:r>
              <a:rPr lang="en-US" i="1" u="sng" dirty="0" err="1"/>
              <a:t>Waermondt</a:t>
            </a:r>
            <a:r>
              <a:rPr lang="en-US" i="1" u="sng" dirty="0"/>
              <a:t>:</a:t>
            </a:r>
            <a:r>
              <a:rPr lang="en-US" i="1" dirty="0"/>
              <a:t> Vainly have I done such hard labor, and have many parents slaved and toiled. </a:t>
            </a:r>
            <a:r>
              <a:rPr lang="en-US" i="1" dirty="0">
                <a:solidFill>
                  <a:srgbClr val="FFFF00"/>
                </a:solidFill>
              </a:rPr>
              <a:t>What need is there for merchants to have any style, or to risk their goods overseas, for the children to learn a trade, for the peasants to sow and to work so hard on the soil, for the skipper to sail on the terrible and dangerous seas, for the soldier to risk his life for so little gain, if one can make profits of this sort?</a:t>
            </a:r>
          </a:p>
          <a:p>
            <a:endParaRPr lang="en-US" dirty="0"/>
          </a:p>
        </p:txBody>
      </p:sp>
      <p:sp>
        <p:nvSpPr>
          <p:cNvPr id="6" name="TextBox 5"/>
          <p:cNvSpPr txBox="1"/>
          <p:nvPr/>
        </p:nvSpPr>
        <p:spPr>
          <a:xfrm>
            <a:off x="6823881" y="655093"/>
            <a:ext cx="3616656" cy="5069401"/>
          </a:xfrm>
          <a:prstGeom prst="rect">
            <a:avLst/>
          </a:prstGeom>
          <a:noFill/>
        </p:spPr>
        <p:txBody>
          <a:bodyPr wrap="square" rtlCol="0">
            <a:spAutoFit/>
          </a:bodyPr>
          <a:lstStyle/>
          <a:p>
            <a:pPr algn="ctr"/>
            <a:r>
              <a:rPr lang="en-US" sz="2800" i="1" dirty="0" err="1" smtClean="0"/>
              <a:t>Waermondt</a:t>
            </a:r>
            <a:r>
              <a:rPr lang="en-US" sz="2800" i="1" dirty="0" smtClean="0"/>
              <a:t> and </a:t>
            </a:r>
            <a:r>
              <a:rPr lang="en-US" sz="2800" i="1" dirty="0" err="1" smtClean="0"/>
              <a:t>Gaergoedt</a:t>
            </a:r>
            <a:endParaRPr lang="en-US" sz="2800" i="1"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A </a:t>
            </a:r>
            <a:r>
              <a:rPr lang="en-US" dirty="0"/>
              <a:t>s</a:t>
            </a:r>
            <a:r>
              <a:rPr lang="en-US" dirty="0" smtClean="0"/>
              <a:t>atirical passage </a:t>
            </a:r>
            <a:r>
              <a:rPr lang="en-US" dirty="0" smtClean="0"/>
              <a:t>from </a:t>
            </a:r>
            <a:r>
              <a:rPr lang="en-US" i="1" dirty="0" smtClean="0"/>
              <a:t>The Rise and Decline of Flora (1637) </a:t>
            </a:r>
            <a:r>
              <a:rPr lang="en-US" dirty="0" smtClean="0"/>
              <a:t>criticizing </a:t>
            </a:r>
            <a:r>
              <a:rPr lang="en-US" dirty="0" smtClean="0"/>
              <a:t>the </a:t>
            </a:r>
            <a:r>
              <a:rPr lang="en-US" dirty="0"/>
              <a:t>t</a:t>
            </a:r>
            <a:r>
              <a:rPr lang="en-US" dirty="0" smtClean="0"/>
              <a:t>ulip mania.</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Also demonstrates the motivation </a:t>
            </a:r>
            <a:r>
              <a:rPr lang="en-US" dirty="0" smtClean="0"/>
              <a:t>of Dutch </a:t>
            </a:r>
            <a:r>
              <a:rPr lang="en-US" dirty="0" smtClean="0"/>
              <a:t>traders </a:t>
            </a:r>
            <a:r>
              <a:rPr lang="en-US" dirty="0" smtClean="0"/>
              <a:t>in enormous profits through tulip speculation.</a:t>
            </a:r>
            <a:endParaRPr lang="en-US" dirty="0" smtClean="0"/>
          </a:p>
          <a:p>
            <a:pPr marL="342900" indent="-342900">
              <a:buFont typeface="Arial" panose="020B0604020202020204" pitchFamily="34" charset="0"/>
              <a:buChar char="•"/>
            </a:pPr>
            <a:endParaRPr lang="en-US" dirty="0"/>
          </a:p>
          <a:p>
            <a:pPr algn="ctr"/>
            <a:r>
              <a:rPr lang="en-US" dirty="0" smtClean="0"/>
              <a:t>(</a:t>
            </a:r>
            <a:r>
              <a:rPr lang="en-US" dirty="0" err="1" smtClean="0"/>
              <a:t>Posthumus</a:t>
            </a:r>
            <a:r>
              <a:rPr lang="en-US" dirty="0" smtClean="0"/>
              <a:t>)</a:t>
            </a:r>
            <a:endParaRPr lang="en-US" dirty="0"/>
          </a:p>
        </p:txBody>
      </p:sp>
    </p:spTree>
    <p:extLst>
      <p:ext uri="{BB962C8B-B14F-4D97-AF65-F5344CB8AC3E}">
        <p14:creationId xmlns:p14="http://schemas.microsoft.com/office/powerpoint/2010/main" val="351052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2" y="428741"/>
            <a:ext cx="4154543" cy="1399979"/>
          </a:xfrm>
        </p:spPr>
        <p:txBody>
          <a:bodyPr/>
          <a:lstStyle/>
          <a:p>
            <a:pPr algn="ctr"/>
            <a:r>
              <a:rPr lang="en-US" dirty="0" smtClean="0"/>
              <a:t>Flora’s </a:t>
            </a:r>
            <a:r>
              <a:rPr lang="en-US" dirty="0" err="1" smtClean="0"/>
              <a:t>Mallewagen</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377" y="428741"/>
            <a:ext cx="5432288" cy="3911247"/>
          </a:xfrm>
        </p:spPr>
      </p:pic>
      <p:sp>
        <p:nvSpPr>
          <p:cNvPr id="5" name="TextBox 4"/>
          <p:cNvSpPr txBox="1"/>
          <p:nvPr/>
        </p:nvSpPr>
        <p:spPr>
          <a:xfrm>
            <a:off x="1119115" y="4517409"/>
            <a:ext cx="3835021" cy="408894"/>
          </a:xfrm>
          <a:prstGeom prst="rect">
            <a:avLst/>
          </a:prstGeom>
          <a:noFill/>
        </p:spPr>
        <p:txBody>
          <a:bodyPr wrap="square" rtlCol="0">
            <a:spAutoFit/>
          </a:bodyPr>
          <a:lstStyle/>
          <a:p>
            <a:r>
              <a:rPr lang="en-US" dirty="0" smtClean="0"/>
              <a:t>(Image source: wikimedia.org)</a:t>
            </a:r>
            <a:endParaRPr lang="en-US" dirty="0"/>
          </a:p>
        </p:txBody>
      </p:sp>
      <p:sp>
        <p:nvSpPr>
          <p:cNvPr id="6" name="TextBox 5"/>
          <p:cNvSpPr txBox="1"/>
          <p:nvPr/>
        </p:nvSpPr>
        <p:spPr>
          <a:xfrm>
            <a:off x="6141493" y="2384364"/>
            <a:ext cx="4107976" cy="38910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 painting by Sir </a:t>
            </a:r>
            <a:r>
              <a:rPr lang="en-US" dirty="0" err="1" smtClean="0"/>
              <a:t>Heinrik</a:t>
            </a:r>
            <a:r>
              <a:rPr lang="en-US" dirty="0" smtClean="0"/>
              <a:t> Pot satirizing the tulip craze.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Note the workers dropping their tools on the left, as well as the man drinking on the cart.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The cart on which Flora is standing, holding bunches of tulips, is shown riding towards the sea.</a:t>
            </a:r>
            <a:endParaRPr lang="en-US" dirty="0"/>
          </a:p>
        </p:txBody>
      </p:sp>
      <p:sp>
        <p:nvSpPr>
          <p:cNvPr id="7" name="TextBox 6"/>
          <p:cNvSpPr txBox="1"/>
          <p:nvPr/>
        </p:nvSpPr>
        <p:spPr>
          <a:xfrm>
            <a:off x="880521" y="5103724"/>
            <a:ext cx="4572000" cy="408894"/>
          </a:xfrm>
          <a:prstGeom prst="rect">
            <a:avLst/>
          </a:prstGeom>
          <a:noFill/>
        </p:spPr>
        <p:txBody>
          <a:bodyPr wrap="square" rtlCol="0">
            <a:spAutoFit/>
          </a:bodyPr>
          <a:lstStyle/>
          <a:p>
            <a:pPr algn="ctr"/>
            <a:r>
              <a:rPr lang="en-US" dirty="0" smtClean="0">
                <a:hlinkClick r:id="rId3"/>
              </a:rPr>
              <a:t>[Click here for a larger image]</a:t>
            </a:r>
            <a:endParaRPr lang="en-US" dirty="0"/>
          </a:p>
        </p:txBody>
      </p:sp>
    </p:spTree>
    <p:extLst>
      <p:ext uri="{BB962C8B-B14F-4D97-AF65-F5344CB8AC3E}">
        <p14:creationId xmlns:p14="http://schemas.microsoft.com/office/powerpoint/2010/main" val="284213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Aftermath</a:t>
            </a:r>
            <a:endParaRPr lang="en-US" dirty="0"/>
          </a:p>
        </p:txBody>
      </p:sp>
      <p:sp>
        <p:nvSpPr>
          <p:cNvPr id="3" name="Content Placeholder 2"/>
          <p:cNvSpPr>
            <a:spLocks noGrp="1"/>
          </p:cNvSpPr>
          <p:nvPr>
            <p:ph idx="1"/>
          </p:nvPr>
        </p:nvSpPr>
        <p:spPr/>
        <p:txBody>
          <a:bodyPr>
            <a:normAutofit lnSpcReduction="10000"/>
          </a:bodyPr>
          <a:lstStyle/>
          <a:p>
            <a:r>
              <a:rPr lang="en-US" dirty="0" smtClean="0"/>
              <a:t>After the speculative bubble burst, resulting the subsequent economic ruin of nearly all participating merchants in the tulip trade, traders and tulip-owners sought governmental assistance.</a:t>
            </a:r>
          </a:p>
          <a:p>
            <a:r>
              <a:rPr lang="en-US" dirty="0" smtClean="0"/>
              <a:t>Despite initial reluctance, the government in Amsterdam resolved to cancel all commercial contracts made during the tulip mania period, in order to free merchants from their now-worthless and irreparable contracts.</a:t>
            </a:r>
          </a:p>
          <a:p>
            <a:r>
              <a:rPr lang="en-US" dirty="0" smtClean="0"/>
              <a:t>Ultimately, however, the government  proved incapable of resolving the economic crisis, and the ruined tulip merchants remained poor. (Mackay)</a:t>
            </a:r>
          </a:p>
          <a:p>
            <a:pPr lvl="1"/>
            <a:r>
              <a:rPr lang="en-US" dirty="0" smtClean="0"/>
              <a:t>The latter half of the seventeenth century saw an overall decline in Dutch  superiority over European trade, just a few decades following the years of the tulip mania. (Chambers)</a:t>
            </a:r>
          </a:p>
          <a:p>
            <a:r>
              <a:rPr lang="en-US" dirty="0" smtClean="0"/>
              <a:t>Following the collapse, many pamphlets and paintings (see previous and following slide) were produced opposing and satirizing the folly of the tulip mania.</a:t>
            </a:r>
            <a:endParaRPr lang="en-US" dirty="0"/>
          </a:p>
        </p:txBody>
      </p:sp>
    </p:spTree>
    <p:extLst>
      <p:ext uri="{BB962C8B-B14F-4D97-AF65-F5344CB8AC3E}">
        <p14:creationId xmlns:p14="http://schemas.microsoft.com/office/powerpoint/2010/main" val="3453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8330" y="502024"/>
            <a:ext cx="3514164" cy="1399979"/>
          </a:xfrm>
        </p:spPr>
        <p:txBody>
          <a:bodyPr>
            <a:normAutofit fontScale="90000"/>
          </a:bodyPr>
          <a:lstStyle/>
          <a:p>
            <a:r>
              <a:rPr lang="en-US" dirty="0" smtClean="0"/>
              <a:t>Jan </a:t>
            </a:r>
            <a:r>
              <a:rPr lang="en-US" dirty="0" err="1" smtClean="0"/>
              <a:t>Bruegel</a:t>
            </a:r>
            <a:r>
              <a:rPr lang="en-US" dirty="0" smtClean="0"/>
              <a:t> the Younger, </a:t>
            </a:r>
            <a:r>
              <a:rPr lang="en-US" i="1" dirty="0" smtClean="0"/>
              <a:t>Satire on Tulip Mania (1640)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273" y="502024"/>
            <a:ext cx="6287576" cy="4016188"/>
          </a:xfrm>
        </p:spPr>
      </p:pic>
      <p:sp>
        <p:nvSpPr>
          <p:cNvPr id="5" name="TextBox 4"/>
          <p:cNvSpPr txBox="1"/>
          <p:nvPr/>
        </p:nvSpPr>
        <p:spPr>
          <a:xfrm>
            <a:off x="6914147" y="2021305"/>
            <a:ext cx="3628347" cy="3257943"/>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 painting mocking tulip traders and dealers, portraying them as monkeys.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At the bottom-right, a monkey is shown urinating on a bouquet of tulips, now apparently worthless.</a:t>
            </a:r>
            <a:endParaRPr lang="en-US" dirty="0"/>
          </a:p>
        </p:txBody>
      </p:sp>
      <p:sp>
        <p:nvSpPr>
          <p:cNvPr id="6" name="TextBox 5"/>
          <p:cNvSpPr txBox="1"/>
          <p:nvPr/>
        </p:nvSpPr>
        <p:spPr>
          <a:xfrm>
            <a:off x="659567" y="4758239"/>
            <a:ext cx="5231568" cy="1042017"/>
          </a:xfrm>
          <a:prstGeom prst="rect">
            <a:avLst/>
          </a:prstGeom>
          <a:noFill/>
        </p:spPr>
        <p:txBody>
          <a:bodyPr wrap="square" rtlCol="0">
            <a:spAutoFit/>
          </a:bodyPr>
          <a:lstStyle/>
          <a:p>
            <a:pPr algn="ctr"/>
            <a:r>
              <a:rPr lang="en-US" dirty="0" smtClean="0"/>
              <a:t>(Image source: commons.wikimedia.org)</a:t>
            </a:r>
            <a:endParaRPr lang="en-US" dirty="0">
              <a:hlinkClick r:id="rId3"/>
            </a:endParaRPr>
          </a:p>
          <a:p>
            <a:pPr algn="ctr"/>
            <a:endParaRPr lang="en-US" dirty="0" smtClean="0">
              <a:hlinkClick r:id="rId3"/>
            </a:endParaRPr>
          </a:p>
          <a:p>
            <a:pPr algn="ctr"/>
            <a:r>
              <a:rPr lang="en-US" dirty="0" smtClean="0">
                <a:hlinkClick r:id="rId3"/>
              </a:rPr>
              <a:t>[Click here for larger image]</a:t>
            </a:r>
            <a:endParaRPr lang="en-US" dirty="0"/>
          </a:p>
        </p:txBody>
      </p:sp>
    </p:spTree>
    <p:extLst>
      <p:ext uri="{BB962C8B-B14F-4D97-AF65-F5344CB8AC3E}">
        <p14:creationId xmlns:p14="http://schemas.microsoft.com/office/powerpoint/2010/main" val="376866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From an Economic Perspective</a:t>
            </a:r>
            <a:endParaRPr lang="en-US" dirty="0"/>
          </a:p>
        </p:txBody>
      </p:sp>
      <p:sp>
        <p:nvSpPr>
          <p:cNvPr id="3" name="Content Placeholder 2"/>
          <p:cNvSpPr>
            <a:spLocks noGrp="1"/>
          </p:cNvSpPr>
          <p:nvPr>
            <p:ph idx="1"/>
          </p:nvPr>
        </p:nvSpPr>
        <p:spPr/>
        <p:txBody>
          <a:bodyPr>
            <a:normAutofit lnSpcReduction="10000"/>
          </a:bodyPr>
          <a:lstStyle/>
          <a:p>
            <a:r>
              <a:rPr lang="en-US" dirty="0" smtClean="0"/>
              <a:t>The “tulip mania,” though a controversial example, is often cited as the first and/or the greatest example of a </a:t>
            </a:r>
            <a:r>
              <a:rPr lang="en-US" u="sng" dirty="0"/>
              <a:t>f</a:t>
            </a:r>
            <a:r>
              <a:rPr lang="en-US" u="sng" dirty="0" smtClean="0"/>
              <a:t>inancial bubble. </a:t>
            </a:r>
          </a:p>
          <a:p>
            <a:r>
              <a:rPr lang="en-US" dirty="0" smtClean="0"/>
              <a:t>As shown in the tulip mania, a </a:t>
            </a:r>
            <a:r>
              <a:rPr lang="en-US" u="sng" dirty="0" smtClean="0"/>
              <a:t>bubble</a:t>
            </a:r>
            <a:r>
              <a:rPr lang="en-US" dirty="0" smtClean="0"/>
              <a:t> is a general term for two occurrences: a period of gradual yet accelerating inflation, followed by a panic and a rapid deflation in prices.</a:t>
            </a:r>
          </a:p>
          <a:p>
            <a:pPr lvl="1"/>
            <a:r>
              <a:rPr lang="en-US" dirty="0" smtClean="0"/>
              <a:t>Increasing demand and speculation in the Dutch tulip craze drove prices steadily upward during the 1630’s, an increase that gained momentum in the years leading up to the 1637 crash. During this period, the public sought to buy tulips over selling tulips due to the rising prices and the potential for profit.</a:t>
            </a:r>
          </a:p>
          <a:p>
            <a:pPr lvl="1"/>
            <a:r>
              <a:rPr lang="en-US" dirty="0" smtClean="0"/>
              <a:t>After the 1637 crash, the tulip craze entered a period of rapid deflation, during which prices drastically fell throughout the course of a few months (though some estimates place the crash as having happened within a few weeks). This deflationary period resulted in a seller’s market, with tulip owners seeking to sell their tulips before their tulips became entirely worthless. (“</a:t>
            </a:r>
            <a:r>
              <a:rPr lang="en-US" dirty="0" err="1" smtClean="0"/>
              <a:t>Tulipmania</a:t>
            </a:r>
            <a:r>
              <a:rPr lang="en-US" dirty="0" smtClean="0"/>
              <a:t> [</a:t>
            </a:r>
            <a:r>
              <a:rPr lang="en-US" dirty="0" err="1" smtClean="0"/>
              <a:t>Tulipomania</a:t>
            </a:r>
            <a:r>
              <a:rPr lang="en-US" dirty="0" smtClean="0"/>
              <a:t>]”)</a:t>
            </a:r>
          </a:p>
          <a:p>
            <a:pPr lvl="2"/>
            <a:endParaRPr lang="en-US" dirty="0"/>
          </a:p>
        </p:txBody>
      </p:sp>
    </p:spTree>
    <p:extLst>
      <p:ext uri="{BB962C8B-B14F-4D97-AF65-F5344CB8AC3E}">
        <p14:creationId xmlns:p14="http://schemas.microsoft.com/office/powerpoint/2010/main" val="224793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roots of the bubble/crash</a:t>
            </a:r>
            <a:endParaRPr lang="en-US" dirty="0"/>
          </a:p>
        </p:txBody>
      </p:sp>
      <p:sp>
        <p:nvSpPr>
          <p:cNvPr id="3" name="Content Placeholder 2"/>
          <p:cNvSpPr>
            <a:spLocks noGrp="1"/>
          </p:cNvSpPr>
          <p:nvPr>
            <p:ph idx="1"/>
          </p:nvPr>
        </p:nvSpPr>
        <p:spPr>
          <a:xfrm>
            <a:off x="982018" y="1869743"/>
            <a:ext cx="9013766" cy="4639121"/>
          </a:xfrm>
        </p:spPr>
        <p:txBody>
          <a:bodyPr>
            <a:normAutofit lnSpcReduction="10000"/>
          </a:bodyPr>
          <a:lstStyle/>
          <a:p>
            <a:endParaRPr lang="en-US" dirty="0" smtClean="0"/>
          </a:p>
          <a:p>
            <a:r>
              <a:rPr lang="en-US" u="sng" dirty="0" smtClean="0"/>
              <a:t>The Bubble:</a:t>
            </a:r>
          </a:p>
          <a:p>
            <a:pPr lvl="1"/>
            <a:r>
              <a:rPr lang="en-US" dirty="0" err="1" smtClean="0"/>
              <a:t>Carolus</a:t>
            </a:r>
            <a:r>
              <a:rPr lang="en-US" dirty="0" smtClean="0"/>
              <a:t> </a:t>
            </a:r>
            <a:r>
              <a:rPr lang="en-US" dirty="0" err="1" smtClean="0"/>
              <a:t>Clusius’s</a:t>
            </a:r>
            <a:r>
              <a:rPr lang="en-US" dirty="0" smtClean="0"/>
              <a:t> introduction of the tulip to the Netherlands, along with the concept of tulip gardening, made the tulip a marketable Dutch product (“</a:t>
            </a:r>
            <a:r>
              <a:rPr lang="en-US" dirty="0" err="1" smtClean="0"/>
              <a:t>Carolus</a:t>
            </a:r>
            <a:r>
              <a:rPr lang="en-US" dirty="0" smtClean="0"/>
              <a:t> </a:t>
            </a:r>
            <a:r>
              <a:rPr lang="en-US" dirty="0" err="1" smtClean="0"/>
              <a:t>Clusius</a:t>
            </a:r>
            <a:r>
              <a:rPr lang="en-US" dirty="0" smtClean="0"/>
              <a:t>”).</a:t>
            </a:r>
          </a:p>
          <a:p>
            <a:pPr lvl="1"/>
            <a:r>
              <a:rPr lang="en-US" dirty="0" smtClean="0"/>
              <a:t>The rarity and long growth period of the bulbs themselves, despite their value, made the tulip a very scarce commodity (</a:t>
            </a:r>
            <a:r>
              <a:rPr lang="en-US" dirty="0" err="1" smtClean="0"/>
              <a:t>Veen</a:t>
            </a:r>
            <a:r>
              <a:rPr lang="en-US" dirty="0" smtClean="0"/>
              <a:t>).</a:t>
            </a:r>
          </a:p>
          <a:p>
            <a:pPr lvl="2"/>
            <a:r>
              <a:rPr lang="en-US" dirty="0" smtClean="0"/>
              <a:t>During the 1620’s, every bulb of the </a:t>
            </a:r>
            <a:r>
              <a:rPr lang="en-US" i="1" dirty="0" smtClean="0"/>
              <a:t>Semper Augustus</a:t>
            </a:r>
            <a:r>
              <a:rPr lang="en-US" dirty="0" smtClean="0"/>
              <a:t> tulip, known as among the most precious </a:t>
            </a:r>
            <a:r>
              <a:rPr lang="en-US" dirty="0"/>
              <a:t>of tulip </a:t>
            </a:r>
            <a:r>
              <a:rPr lang="en-US" dirty="0" smtClean="0"/>
              <a:t>varieties, lay in the possession of a </a:t>
            </a:r>
            <a:r>
              <a:rPr lang="en-US" i="1" dirty="0" smtClean="0"/>
              <a:t>single owner</a:t>
            </a:r>
            <a:r>
              <a:rPr lang="en-US" dirty="0" smtClean="0"/>
              <a:t>.</a:t>
            </a:r>
          </a:p>
          <a:p>
            <a:r>
              <a:rPr lang="en-US" u="sng" dirty="0" smtClean="0"/>
              <a:t>The Crash:</a:t>
            </a:r>
          </a:p>
          <a:p>
            <a:pPr lvl="1"/>
            <a:r>
              <a:rPr lang="en-US" dirty="0" smtClean="0"/>
              <a:t>Speculation and a new bank exchange system enabled and encouraged false transactions. An arranged payment often never reached the seller, and tulips often were sold via contract and never delivered to the buyer (French).</a:t>
            </a:r>
          </a:p>
          <a:p>
            <a:pPr lvl="1"/>
            <a:r>
              <a:rPr lang="en-US" dirty="0" smtClean="0"/>
              <a:t>A sudden decrease in demand after February 3 of 1637, when prices were at their peak, led to a large-scale panic due to rapid deflation of the tulip’s value.</a:t>
            </a:r>
          </a:p>
          <a:p>
            <a:endParaRPr lang="en-US" dirty="0"/>
          </a:p>
        </p:txBody>
      </p:sp>
    </p:spTree>
    <p:extLst>
      <p:ext uri="{BB962C8B-B14F-4D97-AF65-F5344CB8AC3E}">
        <p14:creationId xmlns:p14="http://schemas.microsoft.com/office/powerpoint/2010/main" val="290711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081" y="614970"/>
            <a:ext cx="9247639" cy="1399979"/>
          </a:xfrm>
        </p:spPr>
        <p:txBody>
          <a:bodyPr>
            <a:normAutofit/>
          </a:bodyPr>
          <a:lstStyle/>
          <a:p>
            <a:pPr algn="ctr"/>
            <a:r>
              <a:rPr lang="en-US" sz="4000" dirty="0" smtClean="0"/>
              <a:t>Summary </a:t>
            </a:r>
            <a:r>
              <a:rPr lang="en-US" sz="4000" dirty="0" smtClean="0"/>
              <a:t>of the Dutch Tulip Mania</a:t>
            </a:r>
            <a:endParaRPr lang="en-US" sz="4000" dirty="0"/>
          </a:p>
        </p:txBody>
      </p:sp>
      <p:sp>
        <p:nvSpPr>
          <p:cNvPr id="3" name="Content Placeholder 2"/>
          <p:cNvSpPr>
            <a:spLocks noGrp="1"/>
          </p:cNvSpPr>
          <p:nvPr>
            <p:ph idx="1"/>
          </p:nvPr>
        </p:nvSpPr>
        <p:spPr/>
        <p:txBody>
          <a:bodyPr>
            <a:noAutofit/>
          </a:bodyPr>
          <a:lstStyle/>
          <a:p>
            <a:r>
              <a:rPr lang="en-US" sz="2000" dirty="0" smtClean="0"/>
              <a:t>The early seventeenth century saw an increase in florists and merchants’ demand for tulip bulbs.</a:t>
            </a:r>
          </a:p>
          <a:p>
            <a:r>
              <a:rPr lang="en-US" sz="2000" dirty="0" smtClean="0"/>
              <a:t>Cultivated tulips were less hardy than uncultivated varieties, but were considered more beautiful, and thus were more highly coveted. (Mackay)</a:t>
            </a:r>
          </a:p>
          <a:p>
            <a:r>
              <a:rPr lang="en-US" sz="2000" dirty="0" smtClean="0"/>
              <a:t>Inflation due to increased demand led to rapidly rising prices, particularly through 1636, following by a rapid deflation due to decreasing demand.</a:t>
            </a:r>
          </a:p>
          <a:p>
            <a:r>
              <a:rPr lang="en-US" sz="2000" dirty="0" smtClean="0"/>
              <a:t>At the height of the mania, in February 1637, a particular </a:t>
            </a:r>
            <a:r>
              <a:rPr lang="en-US" sz="2000" i="1" dirty="0" smtClean="0"/>
              <a:t>Viceroy </a:t>
            </a:r>
            <a:r>
              <a:rPr lang="en-US" sz="2000" dirty="0" smtClean="0"/>
              <a:t>tulip bulb could sell for 4,200 guilders. (</a:t>
            </a:r>
            <a:r>
              <a:rPr lang="en-US" sz="2000" dirty="0" err="1" smtClean="0"/>
              <a:t>Tulipmania</a:t>
            </a:r>
            <a:r>
              <a:rPr lang="en-US" sz="2000" dirty="0" smtClean="0"/>
              <a:t>)</a:t>
            </a:r>
          </a:p>
          <a:p>
            <a:pPr lvl="1"/>
            <a:r>
              <a:rPr lang="en-US" sz="1800" dirty="0" smtClean="0"/>
              <a:t>In comparison, a skilled craftsman could make about 150 guilders </a:t>
            </a:r>
            <a:r>
              <a:rPr lang="en-US" sz="1800" i="1" dirty="0" smtClean="0"/>
              <a:t>annually</a:t>
            </a:r>
            <a:r>
              <a:rPr lang="en-US" sz="1800" dirty="0" smtClean="0"/>
              <a:t>.</a:t>
            </a:r>
          </a:p>
          <a:p>
            <a:r>
              <a:rPr lang="en-US" sz="2000" dirty="0" smtClean="0"/>
              <a:t>After February 1637, prices crashed drastically. By May the same year, prices fell by at least 95% of their February value. (</a:t>
            </a:r>
            <a:r>
              <a:rPr lang="en-US" sz="2000" dirty="0" err="1" smtClean="0"/>
              <a:t>Tulipmania</a:t>
            </a:r>
            <a:r>
              <a:rPr lang="en-US" sz="2000" dirty="0" smtClean="0"/>
              <a:t>) For some tulips, the annualized rate of decrease in their prices was as high as 99.999%! (Thompson)</a:t>
            </a:r>
            <a:endParaRPr lang="en-US" sz="2000" dirty="0"/>
          </a:p>
        </p:txBody>
      </p:sp>
    </p:spTree>
    <p:extLst>
      <p:ext uri="{BB962C8B-B14F-4D97-AF65-F5344CB8AC3E}">
        <p14:creationId xmlns:p14="http://schemas.microsoft.com/office/powerpoint/2010/main" val="3598197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Works Cited</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Beckmann</a:t>
            </a:r>
            <a:r>
              <a:rPr lang="en-US" dirty="0"/>
              <a:t>, Johann. </a:t>
            </a:r>
            <a:r>
              <a:rPr lang="en-US" i="1" dirty="0"/>
              <a:t>A History of Inventions and Discoveries</a:t>
            </a:r>
            <a:r>
              <a:rPr lang="en-US" dirty="0"/>
              <a:t>. Vol. 1. </a:t>
            </a:r>
            <a:r>
              <a:rPr lang="en-US" dirty="0" err="1"/>
              <a:t>N.p</a:t>
            </a:r>
            <a:r>
              <a:rPr lang="en-US" dirty="0"/>
              <a:t>.: </a:t>
            </a:r>
            <a:r>
              <a:rPr lang="en-US" dirty="0" err="1"/>
              <a:t>N.p</a:t>
            </a:r>
            <a:r>
              <a:rPr lang="en-US" dirty="0"/>
              <a:t>., 1817. </a:t>
            </a:r>
            <a:r>
              <a:rPr lang="en-US" dirty="0" smtClean="0"/>
              <a:t>			Print</a:t>
            </a:r>
            <a:r>
              <a:rPr lang="en-US" dirty="0"/>
              <a:t>.</a:t>
            </a:r>
          </a:p>
          <a:p>
            <a:r>
              <a:rPr lang="en-US" dirty="0"/>
              <a:t>Chambers, Mortimer. </a:t>
            </a:r>
            <a:r>
              <a:rPr lang="en-US" i="1" dirty="0"/>
              <a:t>The Western Experience</a:t>
            </a:r>
            <a:r>
              <a:rPr lang="en-US" dirty="0"/>
              <a:t>. 9th ed. Boston: McGraw-Hill, 2007. </a:t>
            </a:r>
            <a:r>
              <a:rPr lang="en-US" dirty="0" smtClean="0"/>
              <a:t>			Print</a:t>
            </a:r>
            <a:r>
              <a:rPr lang="en-US" dirty="0"/>
              <a:t>.</a:t>
            </a:r>
          </a:p>
          <a:p>
            <a:r>
              <a:rPr lang="en-US" dirty="0"/>
              <a:t>French, Doug. "The Truth About </a:t>
            </a:r>
            <a:r>
              <a:rPr lang="en-US" dirty="0" err="1"/>
              <a:t>Tulipmania</a:t>
            </a:r>
            <a:r>
              <a:rPr lang="en-US" dirty="0"/>
              <a:t>." </a:t>
            </a:r>
            <a:r>
              <a:rPr lang="en-US" i="1" dirty="0"/>
              <a:t>The Ludwig Von </a:t>
            </a:r>
            <a:r>
              <a:rPr lang="en-US" i="1" dirty="0" err="1"/>
              <a:t>Mises</a:t>
            </a:r>
            <a:r>
              <a:rPr lang="en-US" i="1" dirty="0"/>
              <a:t> Institute</a:t>
            </a:r>
            <a:r>
              <a:rPr lang="en-US" dirty="0"/>
              <a:t>. </a:t>
            </a:r>
            <a:r>
              <a:rPr lang="en-US" dirty="0" smtClean="0"/>
              <a:t>				Mises.org</a:t>
            </a:r>
            <a:r>
              <a:rPr lang="en-US" dirty="0"/>
              <a:t>, 26 May 2007. Web. 17 Mar. 2014. &lt;http://mises.org/daily/2564&gt;.</a:t>
            </a:r>
          </a:p>
          <a:p>
            <a:r>
              <a:rPr lang="en-US" dirty="0" err="1"/>
              <a:t>Heakal</a:t>
            </a:r>
            <a:r>
              <a:rPr lang="en-US" dirty="0"/>
              <a:t>, </a:t>
            </a:r>
            <a:r>
              <a:rPr lang="en-US" dirty="0" err="1"/>
              <a:t>Reem</a:t>
            </a:r>
            <a:r>
              <a:rPr lang="en-US" dirty="0"/>
              <a:t>. "Supply and Demand." </a:t>
            </a:r>
            <a:r>
              <a:rPr lang="en-US" i="1" dirty="0" err="1"/>
              <a:t>Investopedia</a:t>
            </a:r>
            <a:r>
              <a:rPr lang="en-US" dirty="0"/>
              <a:t>. Investopedia.com, </a:t>
            </a:r>
            <a:r>
              <a:rPr lang="en-US" dirty="0" err="1"/>
              <a:t>n.d.</a:t>
            </a:r>
            <a:r>
              <a:rPr lang="en-US" dirty="0"/>
              <a:t> Web. 16 Mar. </a:t>
            </a:r>
            <a:r>
              <a:rPr lang="en-US" dirty="0" smtClean="0"/>
              <a:t>			2014</a:t>
            </a:r>
            <a:r>
              <a:rPr lang="en-US" dirty="0"/>
              <a:t>. &lt;http://www.investopedia.com/university/economics/economics3.asp&gt;.</a:t>
            </a:r>
          </a:p>
          <a:p>
            <a:r>
              <a:rPr lang="en-US" dirty="0"/>
              <a:t>Mackay, Charles. "Memoirs of Extraordinary Popular Delusions and the Madness of </a:t>
            </a:r>
            <a:r>
              <a:rPr lang="en-US" dirty="0" smtClean="0"/>
              <a:t>			Crowds</a:t>
            </a:r>
            <a:r>
              <a:rPr lang="en-US" dirty="0"/>
              <a:t>." </a:t>
            </a:r>
            <a:r>
              <a:rPr lang="en-US" i="1" dirty="0"/>
              <a:t>Library of Economics and Liberty</a:t>
            </a:r>
            <a:r>
              <a:rPr lang="en-US" dirty="0"/>
              <a:t>. </a:t>
            </a:r>
            <a:r>
              <a:rPr lang="en-US" dirty="0" err="1"/>
              <a:t>N.p</a:t>
            </a:r>
            <a:r>
              <a:rPr lang="en-US" dirty="0"/>
              <a:t>., </a:t>
            </a:r>
            <a:r>
              <a:rPr lang="en-US" dirty="0" err="1"/>
              <a:t>n.d.</a:t>
            </a:r>
            <a:r>
              <a:rPr lang="en-US" dirty="0"/>
              <a:t> Web. 17 Mar. 2014. </a:t>
            </a:r>
            <a:r>
              <a:rPr lang="en-US" dirty="0" smtClean="0"/>
              <a:t>				&lt;</a:t>
            </a:r>
            <a:r>
              <a:rPr lang="en-US" dirty="0"/>
              <a:t>http://www.econlib.org/library/Mackay/macEx3.html&gt;.</a:t>
            </a:r>
          </a:p>
          <a:p>
            <a:r>
              <a:rPr lang="en-US" dirty="0" err="1"/>
              <a:t>Posthumus</a:t>
            </a:r>
            <a:r>
              <a:rPr lang="en-US" dirty="0"/>
              <a:t>. "</a:t>
            </a:r>
            <a:r>
              <a:rPr lang="en-US" dirty="0" err="1"/>
              <a:t>Waermondt</a:t>
            </a:r>
            <a:r>
              <a:rPr lang="en-US" dirty="0"/>
              <a:t> and </a:t>
            </a:r>
            <a:r>
              <a:rPr lang="en-US" dirty="0" err="1"/>
              <a:t>Gaergoedt</a:t>
            </a:r>
            <a:r>
              <a:rPr lang="en-US" dirty="0"/>
              <a:t>." </a:t>
            </a:r>
            <a:r>
              <a:rPr lang="en-US" i="1" dirty="0" err="1"/>
              <a:t>Tulipmania</a:t>
            </a:r>
            <a:r>
              <a:rPr lang="en-US" i="1" dirty="0"/>
              <a:t> (</a:t>
            </a:r>
            <a:r>
              <a:rPr lang="en-US" i="1" dirty="0" err="1"/>
              <a:t>Tulipomania</a:t>
            </a:r>
            <a:r>
              <a:rPr lang="en-US" i="1" dirty="0"/>
              <a:t>)</a:t>
            </a:r>
            <a:r>
              <a:rPr lang="en-US" dirty="0"/>
              <a:t>. UChicago.edu, </a:t>
            </a:r>
            <a:r>
              <a:rPr lang="en-US" dirty="0" err="1"/>
              <a:t>n.d.</a:t>
            </a:r>
            <a:r>
              <a:rPr lang="en-US" dirty="0"/>
              <a:t> </a:t>
            </a:r>
            <a:r>
              <a:rPr lang="en-US" dirty="0" smtClean="0"/>
              <a:t>		Web</a:t>
            </a:r>
            <a:r>
              <a:rPr lang="en-US" dirty="0"/>
              <a:t>. 17 Mar. 2014. </a:t>
            </a:r>
            <a:r>
              <a:rPr lang="en-US" dirty="0" smtClean="0"/>
              <a:t>							&lt;</a:t>
            </a:r>
            <a:r>
              <a:rPr lang="en-US" dirty="0"/>
              <a:t>http://penelope.uchicago.edu/~</a:t>
            </a:r>
            <a:r>
              <a:rPr lang="en-US" dirty="0" smtClean="0"/>
              <a:t>grout/encyclopaedia_romana/aconite/tulipomania.		html</a:t>
            </a:r>
            <a:r>
              <a:rPr lang="en-US" dirty="0"/>
              <a:t>&gt;.</a:t>
            </a:r>
          </a:p>
          <a:p>
            <a:endParaRPr lang="en-US" dirty="0"/>
          </a:p>
        </p:txBody>
      </p:sp>
    </p:spTree>
    <p:extLst>
      <p:ext uri="{BB962C8B-B14F-4D97-AF65-F5344CB8AC3E}">
        <p14:creationId xmlns:p14="http://schemas.microsoft.com/office/powerpoint/2010/main" val="248752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Overview </a:t>
            </a:r>
            <a:r>
              <a:rPr lang="en-US" dirty="0" smtClean="0"/>
              <a:t>of the Low Countries during the 17</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982019" y="1706972"/>
            <a:ext cx="9013766" cy="4310573"/>
          </a:xfrm>
        </p:spPr>
        <p:txBody>
          <a:bodyPr>
            <a:normAutofit/>
          </a:bodyPr>
          <a:lstStyle/>
          <a:p>
            <a:r>
              <a:rPr lang="en-US" dirty="0" smtClean="0"/>
              <a:t>The </a:t>
            </a:r>
            <a:r>
              <a:rPr lang="en-US" dirty="0" smtClean="0"/>
              <a:t>Netherlands and Belgium, </a:t>
            </a:r>
            <a:r>
              <a:rPr lang="en-US" dirty="0" smtClean="0"/>
              <a:t>then the </a:t>
            </a:r>
            <a:r>
              <a:rPr lang="en-US" dirty="0" smtClean="0"/>
              <a:t>Spanish Netherlands and the United Provinces, </a:t>
            </a:r>
            <a:r>
              <a:rPr lang="en-US" dirty="0" smtClean="0"/>
              <a:t>served </a:t>
            </a:r>
            <a:r>
              <a:rPr lang="en-US" dirty="0" smtClean="0"/>
              <a:t>as the center of commerce on the European continent during the so-called “Dutch Golden Age” of the late-16</a:t>
            </a:r>
            <a:r>
              <a:rPr lang="en-US" baseline="30000" dirty="0" smtClean="0"/>
              <a:t>th</a:t>
            </a:r>
            <a:r>
              <a:rPr lang="en-US" dirty="0" smtClean="0"/>
              <a:t> century into the 17</a:t>
            </a:r>
            <a:r>
              <a:rPr lang="en-US" baseline="30000" dirty="0" smtClean="0"/>
              <a:t>th</a:t>
            </a:r>
            <a:r>
              <a:rPr lang="en-US" dirty="0" smtClean="0"/>
              <a:t> century. </a:t>
            </a:r>
          </a:p>
          <a:p>
            <a:r>
              <a:rPr lang="en-US" dirty="0" smtClean="0"/>
              <a:t>Among the European nations, the United Provinces were the most tolerant towards race and religion, respecting the beliefs of Catholics, Protestants, and Jews (given that they kept their beliefs largely to themselves). </a:t>
            </a:r>
          </a:p>
          <a:p>
            <a:r>
              <a:rPr lang="en-US" dirty="0" smtClean="0"/>
              <a:t>During the seventeenth century, the United Provinces ranked as one of the wealthiest regions in all of Europe, possessing large, efficient merchant fleets and an extensive shipbuilding industry</a:t>
            </a:r>
            <a:r>
              <a:rPr lang="en-US" dirty="0"/>
              <a:t>. (Chambers)</a:t>
            </a:r>
            <a:endParaRPr lang="en-US" dirty="0" smtClean="0"/>
          </a:p>
        </p:txBody>
      </p:sp>
    </p:spTree>
    <p:extLst>
      <p:ext uri="{BB962C8B-B14F-4D97-AF65-F5344CB8AC3E}">
        <p14:creationId xmlns:p14="http://schemas.microsoft.com/office/powerpoint/2010/main" val="2352103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 (continued)</a:t>
            </a:r>
            <a:endParaRPr lang="en-US" dirty="0"/>
          </a:p>
        </p:txBody>
      </p:sp>
      <p:sp>
        <p:nvSpPr>
          <p:cNvPr id="3" name="Content Placeholder 2"/>
          <p:cNvSpPr>
            <a:spLocks noGrp="1"/>
          </p:cNvSpPr>
          <p:nvPr>
            <p:ph idx="1"/>
          </p:nvPr>
        </p:nvSpPr>
        <p:spPr/>
        <p:txBody>
          <a:bodyPr/>
          <a:lstStyle/>
          <a:p>
            <a:r>
              <a:rPr lang="en-US" dirty="0"/>
              <a:t>Thompson, Earl A. "The Tulip Mania: Fact or Artifact?" </a:t>
            </a:r>
            <a:r>
              <a:rPr lang="en-US" i="1" dirty="0"/>
              <a:t>Ucla.edu</a:t>
            </a:r>
            <a:r>
              <a:rPr lang="en-US" dirty="0"/>
              <a:t>. Ucla.edu, 12 </a:t>
            </a:r>
            <a:r>
              <a:rPr lang="en-US" dirty="0" smtClean="0"/>
              <a:t>			Mar</a:t>
            </a:r>
            <a:r>
              <a:rPr lang="en-US" dirty="0"/>
              <a:t>. 2006. Web. 17 Mar. 2014.</a:t>
            </a:r>
          </a:p>
          <a:p>
            <a:r>
              <a:rPr lang="en-US" dirty="0"/>
              <a:t>"Tulip Speculation and Crash, 1637." Umassd.edu. </a:t>
            </a:r>
            <a:r>
              <a:rPr lang="en-US" dirty="0" err="1"/>
              <a:t>N.p</a:t>
            </a:r>
            <a:r>
              <a:rPr lang="en-US" dirty="0"/>
              <a:t>., </a:t>
            </a:r>
            <a:r>
              <a:rPr lang="en-US" dirty="0" err="1"/>
              <a:t>N.d.</a:t>
            </a:r>
            <a:r>
              <a:rPr lang="en-US" dirty="0"/>
              <a:t> Web. 13 Mar. 2014.</a:t>
            </a:r>
          </a:p>
          <a:p>
            <a:r>
              <a:rPr lang="en-US" dirty="0"/>
              <a:t>"</a:t>
            </a:r>
            <a:r>
              <a:rPr lang="en-US" dirty="0" err="1"/>
              <a:t>Tulipmania</a:t>
            </a:r>
            <a:r>
              <a:rPr lang="en-US" dirty="0"/>
              <a:t>." </a:t>
            </a:r>
            <a:r>
              <a:rPr lang="en-US" i="1" dirty="0" err="1"/>
              <a:t>Investopedia</a:t>
            </a:r>
            <a:r>
              <a:rPr lang="en-US" dirty="0"/>
              <a:t>. Investopedia.com, </a:t>
            </a:r>
            <a:r>
              <a:rPr lang="en-US" dirty="0" err="1"/>
              <a:t>n.d.</a:t>
            </a:r>
            <a:r>
              <a:rPr lang="en-US" dirty="0"/>
              <a:t> Web. 17 Mar. 2014. </a:t>
            </a:r>
            <a:r>
              <a:rPr lang="en-US" dirty="0" smtClean="0"/>
              <a:t>					&lt;</a:t>
            </a:r>
            <a:r>
              <a:rPr lang="en-US" dirty="0"/>
              <a:t>http://www.investopedia.com/terms/t/tulipmania.asp&gt;.</a:t>
            </a:r>
          </a:p>
          <a:p>
            <a:r>
              <a:rPr lang="en-US" dirty="0"/>
              <a:t>"</a:t>
            </a:r>
            <a:r>
              <a:rPr lang="en-US" dirty="0" err="1"/>
              <a:t>Tulipmania</a:t>
            </a:r>
            <a:r>
              <a:rPr lang="en-US" dirty="0"/>
              <a:t> (</a:t>
            </a:r>
            <a:r>
              <a:rPr lang="en-US" dirty="0" err="1"/>
              <a:t>Tulipomania</a:t>
            </a:r>
            <a:r>
              <a:rPr lang="en-US" dirty="0"/>
              <a:t>)." </a:t>
            </a:r>
            <a:r>
              <a:rPr lang="en-US" dirty="0" err="1"/>
              <a:t>Tulipmania</a:t>
            </a:r>
            <a:r>
              <a:rPr lang="en-US" dirty="0"/>
              <a:t> (</a:t>
            </a:r>
            <a:r>
              <a:rPr lang="en-US" dirty="0" err="1"/>
              <a:t>Tulipomania</a:t>
            </a:r>
            <a:r>
              <a:rPr lang="en-US" dirty="0"/>
              <a:t>). UChicago.edu, </a:t>
            </a:r>
            <a:r>
              <a:rPr lang="en-US" dirty="0" err="1"/>
              <a:t>N.d.</a:t>
            </a:r>
            <a:r>
              <a:rPr lang="en-US" dirty="0"/>
              <a:t> Web. 17 </a:t>
            </a:r>
            <a:r>
              <a:rPr lang="en-US" dirty="0" smtClean="0"/>
              <a:t>		Mar</a:t>
            </a:r>
            <a:r>
              <a:rPr lang="en-US" dirty="0"/>
              <a:t>. 2014.</a:t>
            </a:r>
          </a:p>
          <a:p>
            <a:r>
              <a:rPr lang="en-US" dirty="0" err="1"/>
              <a:t>Veen</a:t>
            </a:r>
            <a:r>
              <a:rPr lang="en-US" dirty="0"/>
              <a:t>, </a:t>
            </a:r>
            <a:r>
              <a:rPr lang="en-US" dirty="0" err="1"/>
              <a:t>Mauritz</a:t>
            </a:r>
            <a:r>
              <a:rPr lang="en-US" dirty="0"/>
              <a:t> Van Der. "The Social Politics of a Financial Bubble." </a:t>
            </a:r>
            <a:r>
              <a:rPr lang="en-US" i="1" dirty="0"/>
              <a:t>Uga.edu</a:t>
            </a:r>
            <a:r>
              <a:rPr lang="en-US" dirty="0"/>
              <a:t>. </a:t>
            </a:r>
            <a:r>
              <a:rPr lang="en-US" dirty="0" smtClean="0"/>
              <a:t>				Uga.edu</a:t>
            </a:r>
            <a:r>
              <a:rPr lang="en-US" dirty="0"/>
              <a:t>, Mar. 2009. Web. 18 Mar. 2014.</a:t>
            </a:r>
          </a:p>
          <a:p>
            <a:endParaRPr lang="en-US" dirty="0"/>
          </a:p>
        </p:txBody>
      </p:sp>
    </p:spTree>
    <p:extLst>
      <p:ext uri="{BB962C8B-B14F-4D97-AF65-F5344CB8AC3E}">
        <p14:creationId xmlns:p14="http://schemas.microsoft.com/office/powerpoint/2010/main" val="219313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80" y="991278"/>
            <a:ext cx="10241276" cy="806950"/>
          </a:xfrm>
        </p:spPr>
        <p:txBody>
          <a:bodyPr>
            <a:norm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The Law of Supply and Demand</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1273" y="2307894"/>
            <a:ext cx="9497291" cy="4342287"/>
          </a:xfrm>
        </p:spPr>
        <p:txBody>
          <a:bodyPr>
            <a:normAutofit fontScale="92500" lnSpcReduction="10000"/>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In a market economy, </a:t>
            </a:r>
            <a:r>
              <a:rPr lang="en-US" sz="2400" u="sng" dirty="0" smtClean="0">
                <a:latin typeface="Tahoma" panose="020B0604030504040204" pitchFamily="34" charset="0"/>
                <a:ea typeface="Tahoma" panose="020B0604030504040204" pitchFamily="34" charset="0"/>
                <a:cs typeface="Tahoma" panose="020B0604030504040204" pitchFamily="34" charset="0"/>
              </a:rPr>
              <a:t>supply</a:t>
            </a:r>
            <a:r>
              <a:rPr lang="en-US" sz="2400" dirty="0" smtClean="0">
                <a:latin typeface="Tahoma" panose="020B0604030504040204" pitchFamily="34" charset="0"/>
                <a:ea typeface="Tahoma" panose="020B0604030504040204" pitchFamily="34" charset="0"/>
                <a:cs typeface="Tahoma" panose="020B0604030504040204" pitchFamily="34" charset="0"/>
              </a:rPr>
              <a:t> is defined as the quantity of a product that sellers are willing to put on the market, while </a:t>
            </a:r>
            <a:r>
              <a:rPr lang="en-US" sz="2400" u="sng" dirty="0" smtClean="0">
                <a:latin typeface="Tahoma" panose="020B0604030504040204" pitchFamily="34" charset="0"/>
                <a:ea typeface="Tahoma" panose="020B0604030504040204" pitchFamily="34" charset="0"/>
                <a:cs typeface="Tahoma" panose="020B0604030504040204" pitchFamily="34" charset="0"/>
              </a:rPr>
              <a:t>demand</a:t>
            </a:r>
            <a:r>
              <a:rPr lang="en-US" sz="2400" dirty="0" smtClean="0">
                <a:latin typeface="Tahoma" panose="020B0604030504040204" pitchFamily="34" charset="0"/>
                <a:ea typeface="Tahoma" panose="020B0604030504040204" pitchFamily="34" charset="0"/>
                <a:cs typeface="Tahoma" panose="020B0604030504040204" pitchFamily="34" charset="0"/>
              </a:rPr>
              <a:t> is defined as the quantity of the same product the buyers, or consumers, are willing to buy. </a:t>
            </a:r>
          </a:p>
          <a:p>
            <a:r>
              <a:rPr lang="en-US" sz="2400" dirty="0" smtClean="0">
                <a:latin typeface="Tahoma" panose="020B0604030504040204" pitchFamily="34" charset="0"/>
                <a:ea typeface="Tahoma" panose="020B0604030504040204" pitchFamily="34" charset="0"/>
                <a:cs typeface="Tahoma" panose="020B0604030504040204" pitchFamily="34" charset="0"/>
              </a:rPr>
              <a:t>In general:</a:t>
            </a:r>
          </a:p>
          <a:p>
            <a:pPr lvl="1"/>
            <a:r>
              <a:rPr lang="en-US" sz="2000" u="sng" dirty="0">
                <a:latin typeface="Tahoma" panose="020B0604030504040204" pitchFamily="34" charset="0"/>
                <a:ea typeface="Tahoma" panose="020B0604030504040204" pitchFamily="34" charset="0"/>
                <a:cs typeface="Tahoma" panose="020B0604030504040204" pitchFamily="34" charset="0"/>
              </a:rPr>
              <a:t>Supply</a:t>
            </a:r>
            <a:r>
              <a:rPr lang="en-US" sz="2000" dirty="0">
                <a:latin typeface="Tahoma" panose="020B0604030504040204" pitchFamily="34" charset="0"/>
                <a:ea typeface="Tahoma" panose="020B0604030504040204" pitchFamily="34" charset="0"/>
                <a:cs typeface="Tahoma" panose="020B0604030504040204" pitchFamily="34" charset="0"/>
              </a:rPr>
              <a:t> increases as a product’s price </a:t>
            </a:r>
            <a:r>
              <a:rPr lang="en-US" sz="2000" dirty="0" smtClean="0">
                <a:latin typeface="Tahoma" panose="020B0604030504040204" pitchFamily="34" charset="0"/>
                <a:ea typeface="Tahoma" panose="020B0604030504040204" pitchFamily="34" charset="0"/>
                <a:cs typeface="Tahoma" panose="020B0604030504040204" pitchFamily="34" charset="0"/>
              </a:rPr>
              <a:t>increases. Excessive supply leads to </a:t>
            </a:r>
            <a:r>
              <a:rPr lang="en-US" sz="2000" u="sng" dirty="0" smtClean="0">
                <a:latin typeface="Tahoma" panose="020B0604030504040204" pitchFamily="34" charset="0"/>
                <a:ea typeface="Tahoma" panose="020B0604030504040204" pitchFamily="34" charset="0"/>
                <a:cs typeface="Tahoma" panose="020B0604030504040204" pitchFamily="34" charset="0"/>
              </a:rPr>
              <a:t>deflation</a:t>
            </a:r>
            <a:r>
              <a:rPr lang="en-US" sz="2000" dirty="0" smtClean="0">
                <a:latin typeface="Tahoma" panose="020B0604030504040204" pitchFamily="34" charset="0"/>
                <a:ea typeface="Tahoma" panose="020B0604030504040204" pitchFamily="34" charset="0"/>
                <a:cs typeface="Tahoma" panose="020B0604030504040204" pitchFamily="34" charset="0"/>
              </a:rPr>
              <a:t>, or a general decrease in the product’s value.</a:t>
            </a:r>
            <a:endParaRPr lang="en-US" sz="2000" u="sng" dirty="0">
              <a:latin typeface="Tahoma" panose="020B0604030504040204" pitchFamily="34" charset="0"/>
              <a:ea typeface="Tahoma" panose="020B0604030504040204" pitchFamily="34" charset="0"/>
              <a:cs typeface="Tahoma" panose="020B0604030504040204" pitchFamily="34" charset="0"/>
            </a:endParaRPr>
          </a:p>
          <a:p>
            <a:pPr lvl="1"/>
            <a:r>
              <a:rPr lang="en-US" sz="2000" u="sng" dirty="0" smtClean="0">
                <a:latin typeface="Tahoma" panose="020B0604030504040204" pitchFamily="34" charset="0"/>
                <a:ea typeface="Tahoma" panose="020B0604030504040204" pitchFamily="34" charset="0"/>
                <a:cs typeface="Tahoma" panose="020B0604030504040204" pitchFamily="34" charset="0"/>
              </a:rPr>
              <a:t>Demand</a:t>
            </a:r>
            <a:r>
              <a:rPr lang="en-US" sz="2000" dirty="0" smtClean="0">
                <a:latin typeface="Tahoma" panose="020B0604030504040204" pitchFamily="34" charset="0"/>
                <a:ea typeface="Tahoma" panose="020B0604030504040204" pitchFamily="34" charset="0"/>
                <a:cs typeface="Tahoma" panose="020B0604030504040204" pitchFamily="34" charset="0"/>
              </a:rPr>
              <a:t> increases as a product’s price decreases. Excessive demand leads to </a:t>
            </a:r>
            <a:r>
              <a:rPr lang="en-US" sz="2000" u="sng" dirty="0" smtClean="0">
                <a:latin typeface="Tahoma" panose="020B0604030504040204" pitchFamily="34" charset="0"/>
                <a:ea typeface="Tahoma" panose="020B0604030504040204" pitchFamily="34" charset="0"/>
                <a:cs typeface="Tahoma" panose="020B0604030504040204" pitchFamily="34" charset="0"/>
              </a:rPr>
              <a:t>inflation</a:t>
            </a:r>
            <a:r>
              <a:rPr lang="en-US" sz="2000" dirty="0" smtClean="0">
                <a:latin typeface="Tahoma" panose="020B0604030504040204" pitchFamily="34" charset="0"/>
                <a:ea typeface="Tahoma" panose="020B0604030504040204" pitchFamily="34" charset="0"/>
                <a:cs typeface="Tahoma" panose="020B0604030504040204" pitchFamily="34" charset="0"/>
              </a:rPr>
              <a:t>, or an overall increase in the product’s value.</a:t>
            </a:r>
          </a:p>
          <a:p>
            <a:r>
              <a:rPr lang="en-US" sz="2213" dirty="0" smtClean="0">
                <a:latin typeface="Tahoma" panose="020B0604030504040204" pitchFamily="34" charset="0"/>
                <a:ea typeface="Tahoma" panose="020B0604030504040204" pitchFamily="34" charset="0"/>
                <a:cs typeface="Tahoma" panose="020B0604030504040204" pitchFamily="34" charset="0"/>
              </a:rPr>
              <a:t>The Dutch tulip mania embodied a severe financial </a:t>
            </a:r>
            <a:r>
              <a:rPr lang="en-US" sz="2213" u="sng" dirty="0" smtClean="0">
                <a:latin typeface="Tahoma" panose="020B0604030504040204" pitchFamily="34" charset="0"/>
                <a:ea typeface="Tahoma" panose="020B0604030504040204" pitchFamily="34" charset="0"/>
                <a:cs typeface="Tahoma" panose="020B0604030504040204" pitchFamily="34" charset="0"/>
              </a:rPr>
              <a:t>bubble</a:t>
            </a:r>
            <a:r>
              <a:rPr lang="en-US" sz="2213" dirty="0" smtClean="0">
                <a:latin typeface="Tahoma" panose="020B0604030504040204" pitchFamily="34" charset="0"/>
                <a:ea typeface="Tahoma" panose="020B0604030504040204" pitchFamily="34" charset="0"/>
                <a:cs typeface="Tahoma" panose="020B0604030504040204" pitchFamily="34" charset="0"/>
              </a:rPr>
              <a:t>, a period of rapid inflation spurred by rapidly increasing demand for tulips, only to be followed by a </a:t>
            </a:r>
            <a:r>
              <a:rPr lang="en-US" sz="2213" u="sng" dirty="0" smtClean="0">
                <a:latin typeface="Tahoma" panose="020B0604030504040204" pitchFamily="34" charset="0"/>
                <a:ea typeface="Tahoma" panose="020B0604030504040204" pitchFamily="34" charset="0"/>
                <a:cs typeface="Tahoma" panose="020B0604030504040204" pitchFamily="34" charset="0"/>
              </a:rPr>
              <a:t>crash</a:t>
            </a:r>
            <a:r>
              <a:rPr lang="en-US" sz="2213" dirty="0" smtClean="0">
                <a:latin typeface="Tahoma" panose="020B0604030504040204" pitchFamily="34" charset="0"/>
                <a:ea typeface="Tahoma" panose="020B0604030504040204" pitchFamily="34" charset="0"/>
                <a:cs typeface="Tahoma" panose="020B0604030504040204" pitchFamily="34" charset="0"/>
              </a:rPr>
              <a:t>, or a period of rapid deflation. (</a:t>
            </a:r>
            <a:r>
              <a:rPr lang="en-US" sz="2213" dirty="0" err="1" smtClean="0">
                <a:latin typeface="Tahoma" panose="020B0604030504040204" pitchFamily="34" charset="0"/>
                <a:ea typeface="Tahoma" panose="020B0604030504040204" pitchFamily="34" charset="0"/>
                <a:cs typeface="Tahoma" panose="020B0604030504040204" pitchFamily="34" charset="0"/>
              </a:rPr>
              <a:t>Heakal</a:t>
            </a:r>
            <a:r>
              <a:rPr lang="en-US" sz="2213" dirty="0" smtClean="0">
                <a:latin typeface="Tahoma" panose="020B0604030504040204" pitchFamily="34" charset="0"/>
                <a:ea typeface="Tahoma" panose="020B0604030504040204" pitchFamily="34" charset="0"/>
                <a:cs typeface="Tahoma" panose="020B0604030504040204" pitchFamily="34" charset="0"/>
              </a:rPr>
              <a:t>)</a:t>
            </a:r>
            <a:endParaRPr lang="en-US" sz="2213" dirty="0">
              <a:latin typeface="Tahoma" panose="020B0604030504040204" pitchFamily="34" charset="0"/>
              <a:ea typeface="Tahoma" panose="020B0604030504040204" pitchFamily="34" charset="0"/>
              <a:cs typeface="Tahoma" panose="020B0604030504040204" pitchFamily="34" charset="0"/>
            </a:endParaRPr>
          </a:p>
          <a:p>
            <a:pPr lvl="1"/>
            <a:endParaRPr lang="en-US" dirty="0" smtClean="0"/>
          </a:p>
        </p:txBody>
      </p:sp>
    </p:spTree>
    <p:extLst>
      <p:ext uri="{BB962C8B-B14F-4D97-AF65-F5344CB8AC3E}">
        <p14:creationId xmlns:p14="http://schemas.microsoft.com/office/powerpoint/2010/main" val="276317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sz="2400" dirty="0" smtClean="0"/>
              <a:t>The Dutch tulip craze of 1636-1637 is noted as one of the most famous examples of a </a:t>
            </a:r>
            <a:r>
              <a:rPr lang="en-US" sz="2400" u="sng" dirty="0" smtClean="0"/>
              <a:t>financial bubble</a:t>
            </a:r>
            <a:r>
              <a:rPr lang="en-US" sz="2400" dirty="0" smtClean="0"/>
              <a:t>, or a drastic increase in prices based solely on the value investors place on a product, despite a product’s actual value. (Thompson)</a:t>
            </a:r>
          </a:p>
          <a:p>
            <a:r>
              <a:rPr lang="en-US" sz="2400" dirty="0" smtClean="0"/>
              <a:t>While the rise in the tulip’s prices took place over the course of several decades in the late 16</a:t>
            </a:r>
            <a:r>
              <a:rPr lang="en-US" sz="2400" baseline="30000" dirty="0" smtClean="0"/>
              <a:t>th</a:t>
            </a:r>
            <a:r>
              <a:rPr lang="en-US" sz="2400" dirty="0" smtClean="0"/>
              <a:t> century and early 17</a:t>
            </a:r>
            <a:r>
              <a:rPr lang="en-US" sz="2400" baseline="30000" dirty="0" smtClean="0"/>
              <a:t>th</a:t>
            </a:r>
            <a:r>
              <a:rPr lang="en-US" sz="2400" dirty="0" smtClean="0"/>
              <a:t> century, the actual </a:t>
            </a:r>
            <a:r>
              <a:rPr lang="en-US" sz="2400" i="1" dirty="0" smtClean="0"/>
              <a:t>tulip craze</a:t>
            </a:r>
            <a:r>
              <a:rPr lang="en-US" sz="2400" dirty="0" smtClean="0"/>
              <a:t> only started during the fall and winter months of 1636, when prices rose at the highest rate. (see graph on Slide 11)</a:t>
            </a:r>
          </a:p>
          <a:p>
            <a:endParaRPr lang="en-US" i="1" dirty="0"/>
          </a:p>
        </p:txBody>
      </p:sp>
    </p:spTree>
    <p:extLst>
      <p:ext uri="{BB962C8B-B14F-4D97-AF65-F5344CB8AC3E}">
        <p14:creationId xmlns:p14="http://schemas.microsoft.com/office/powerpoint/2010/main" val="276085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How the tulip came to Western Europe (late 16</a:t>
            </a:r>
            <a:r>
              <a:rPr lang="en-US" sz="3600" baseline="30000" dirty="0" smtClean="0"/>
              <a:t>th</a:t>
            </a:r>
            <a:r>
              <a:rPr lang="en-US" sz="3600" dirty="0" smtClean="0"/>
              <a:t>- early 17</a:t>
            </a:r>
            <a:r>
              <a:rPr lang="en-US" sz="3600" baseline="30000" dirty="0" smtClean="0"/>
              <a:t>th</a:t>
            </a:r>
            <a:r>
              <a:rPr lang="en-US" sz="3600" dirty="0" smtClean="0"/>
              <a:t> century)</a:t>
            </a:r>
            <a:endParaRPr lang="en-US" sz="3600" dirty="0"/>
          </a:p>
        </p:txBody>
      </p:sp>
      <p:sp>
        <p:nvSpPr>
          <p:cNvPr id="3" name="Content Placeholder 2"/>
          <p:cNvSpPr>
            <a:spLocks noGrp="1"/>
          </p:cNvSpPr>
          <p:nvPr>
            <p:ph idx="1"/>
          </p:nvPr>
        </p:nvSpPr>
        <p:spPr/>
        <p:txBody>
          <a:bodyPr>
            <a:normAutofit/>
          </a:bodyPr>
          <a:lstStyle/>
          <a:p>
            <a:r>
              <a:rPr lang="en-US" sz="2400" dirty="0" smtClean="0"/>
              <a:t>For centuries prior to the tulip craze, the residents of Constantinople had considered the tulip an exotic luxury, obtained through trade with the Muslims and Ottoman Turks.</a:t>
            </a:r>
          </a:p>
          <a:p>
            <a:r>
              <a:rPr lang="en-US" sz="2400" dirty="0" smtClean="0"/>
              <a:t>In the mid-sixteenth century, Dutch florists began to take notice of the rare flower, and began to cultivate the tulip in the late-sixteenth century. </a:t>
            </a:r>
          </a:p>
          <a:p>
            <a:r>
              <a:rPr lang="en-US" sz="2400" dirty="0" smtClean="0"/>
              <a:t>Wealthy traders and high-class aristocrats were the first to participate in the tulip trade, in which tulip ownership was regarded as an indicator of taste and status. (Mackay)</a:t>
            </a:r>
            <a:endParaRPr lang="en-US" sz="2400" dirty="0"/>
          </a:p>
        </p:txBody>
      </p:sp>
    </p:spTree>
    <p:extLst>
      <p:ext uri="{BB962C8B-B14F-4D97-AF65-F5344CB8AC3E}">
        <p14:creationId xmlns:p14="http://schemas.microsoft.com/office/powerpoint/2010/main" val="100677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61" y="407151"/>
            <a:ext cx="9013768" cy="1399979"/>
          </a:xfrm>
        </p:spPr>
        <p:txBody>
          <a:bodyPr>
            <a:normAutofit fontScale="90000"/>
          </a:bodyPr>
          <a:lstStyle/>
          <a:p>
            <a:pPr algn="ctr"/>
            <a:r>
              <a:rPr lang="en-US" sz="4800" dirty="0" err="1" smtClean="0"/>
              <a:t>Carolus</a:t>
            </a:r>
            <a:r>
              <a:rPr lang="en-US" sz="4800" dirty="0" smtClean="0"/>
              <a:t> </a:t>
            </a:r>
            <a:r>
              <a:rPr lang="en-US" sz="4800" dirty="0" err="1" smtClean="0"/>
              <a:t>Clusius</a:t>
            </a:r>
            <a:r>
              <a:rPr lang="en-US" sz="4800" dirty="0"/>
              <a:t>(1526-1609)</a:t>
            </a:r>
            <a:br>
              <a:rPr lang="en-US" sz="4800" dirty="0"/>
            </a:b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161" y="2187796"/>
            <a:ext cx="2252502" cy="2863734"/>
          </a:xfrm>
        </p:spPr>
      </p:pic>
      <p:sp>
        <p:nvSpPr>
          <p:cNvPr id="5" name="TextBox 4"/>
          <p:cNvSpPr txBox="1"/>
          <p:nvPr/>
        </p:nvSpPr>
        <p:spPr>
          <a:xfrm>
            <a:off x="778233" y="5432196"/>
            <a:ext cx="2388358" cy="725455"/>
          </a:xfrm>
          <a:prstGeom prst="rect">
            <a:avLst/>
          </a:prstGeom>
          <a:noFill/>
        </p:spPr>
        <p:txBody>
          <a:bodyPr wrap="square" rtlCol="0">
            <a:spAutoFit/>
          </a:bodyPr>
          <a:lstStyle/>
          <a:p>
            <a:pPr algn="ctr"/>
            <a:r>
              <a:rPr lang="en-US" dirty="0" smtClean="0"/>
              <a:t>Image source: clusiusstichting.nl</a:t>
            </a:r>
            <a:r>
              <a:rPr lang="en-US" dirty="0"/>
              <a:t> </a:t>
            </a:r>
          </a:p>
        </p:txBody>
      </p:sp>
      <p:sp>
        <p:nvSpPr>
          <p:cNvPr id="6" name="TextBox 5"/>
          <p:cNvSpPr txBox="1"/>
          <p:nvPr/>
        </p:nvSpPr>
        <p:spPr>
          <a:xfrm>
            <a:off x="3513720" y="1349930"/>
            <a:ext cx="6346209"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Humanist and botanist</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Became professor of botany at University of Leiden in 1593</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Credited with introducing the tulip, and the concept of tulip gardening for pleasure, to the Low Countries</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a:t>F</a:t>
            </a:r>
            <a:r>
              <a:rPr lang="en-US" sz="2800" dirty="0" smtClean="0"/>
              <a:t>irst tulips planted in northern Netherlands in 1594 (“</a:t>
            </a:r>
            <a:r>
              <a:rPr lang="en-US" sz="2800" dirty="0" err="1" smtClean="0"/>
              <a:t>Carolus</a:t>
            </a:r>
            <a:r>
              <a:rPr lang="en-US" sz="2800" dirty="0" smtClean="0"/>
              <a:t> </a:t>
            </a:r>
            <a:r>
              <a:rPr lang="en-US" sz="2800" dirty="0" err="1" smtClean="0"/>
              <a:t>Clusius</a:t>
            </a:r>
            <a:r>
              <a:rPr lang="en-US" sz="2800" dirty="0" smtClean="0"/>
              <a:t>”)</a:t>
            </a:r>
            <a:endParaRPr lang="en-US" sz="2800" dirty="0"/>
          </a:p>
        </p:txBody>
      </p:sp>
    </p:spTree>
    <p:extLst>
      <p:ext uri="{BB962C8B-B14F-4D97-AF65-F5344CB8AC3E}">
        <p14:creationId xmlns:p14="http://schemas.microsoft.com/office/powerpoint/2010/main" val="145026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a:t>
            </a:r>
            <a:r>
              <a:rPr lang="en-US" sz="3600" dirty="0"/>
              <a:t>b</a:t>
            </a:r>
            <a:r>
              <a:rPr lang="en-US" sz="3600" dirty="0" smtClean="0"/>
              <a:t>ank system</a:t>
            </a:r>
            <a:endParaRPr lang="en-US" sz="3600" dirty="0"/>
          </a:p>
        </p:txBody>
      </p:sp>
      <p:sp>
        <p:nvSpPr>
          <p:cNvPr id="3" name="Content Placeholder 2"/>
          <p:cNvSpPr>
            <a:spLocks noGrp="1"/>
          </p:cNvSpPr>
          <p:nvPr>
            <p:ph idx="1"/>
          </p:nvPr>
        </p:nvSpPr>
        <p:spPr>
          <a:xfrm>
            <a:off x="982018" y="1723869"/>
            <a:ext cx="9013766" cy="5321508"/>
          </a:xfrm>
        </p:spPr>
        <p:txBody>
          <a:bodyPr>
            <a:noAutofit/>
          </a:bodyPr>
          <a:lstStyle/>
          <a:p>
            <a:r>
              <a:rPr lang="en-US" sz="2000" dirty="0" smtClean="0"/>
              <a:t>After the popularization of </a:t>
            </a:r>
            <a:r>
              <a:rPr lang="en-US" sz="2000" dirty="0" smtClean="0"/>
              <a:t>currency and </a:t>
            </a:r>
            <a:r>
              <a:rPr lang="en-US" sz="2000" dirty="0" smtClean="0"/>
              <a:t>the </a:t>
            </a:r>
            <a:r>
              <a:rPr lang="en-US" sz="2000" dirty="0" smtClean="0"/>
              <a:t>decline of the Middle ages, most forms of currency were not standardized and/or subject to changes in </a:t>
            </a:r>
            <a:r>
              <a:rPr lang="en-US" sz="2000" dirty="0" smtClean="0"/>
              <a:t>value, </a:t>
            </a:r>
            <a:r>
              <a:rPr lang="en-US" sz="2000" dirty="0" smtClean="0"/>
              <a:t>based upon monarchical reforms or differing regional currencies.</a:t>
            </a:r>
            <a:endParaRPr lang="en-US" sz="2000" dirty="0"/>
          </a:p>
          <a:p>
            <a:r>
              <a:rPr lang="en-US" sz="2000" dirty="0" smtClean="0"/>
              <a:t>The </a:t>
            </a:r>
            <a:r>
              <a:rPr lang="en-US" sz="2000" u="sng" dirty="0" smtClean="0"/>
              <a:t>Bank of Amsterdam</a:t>
            </a:r>
            <a:r>
              <a:rPr lang="en-US" sz="2000" dirty="0" smtClean="0"/>
              <a:t>, established in 1609, created a reliable national currency for the United Provinces, preventing counterfeit and monopolizing the currency.</a:t>
            </a:r>
          </a:p>
          <a:p>
            <a:r>
              <a:rPr lang="en-US" sz="2000" dirty="0" smtClean="0"/>
              <a:t>The Bank provided a system of transferring currency through book transfers, without using currency in their material state, but rather exchanging them through accounts.</a:t>
            </a:r>
          </a:p>
          <a:p>
            <a:pPr lvl="1"/>
            <a:r>
              <a:rPr lang="en-US" sz="1800" dirty="0" smtClean="0"/>
              <a:t>With this system, neither the currency nor a product had to be present for an exchange to take place. (French)</a:t>
            </a:r>
          </a:p>
          <a:p>
            <a:r>
              <a:rPr lang="en-US" sz="2000" dirty="0" smtClean="0"/>
              <a:t>During the tulip mania, exchanges often were made for tulips that were either not directly exchanged or nonexistent to begin with: many tulips failed to be given to the buyer, while others had yet to even become fully grown.</a:t>
            </a:r>
          </a:p>
        </p:txBody>
      </p:sp>
    </p:spTree>
    <p:extLst>
      <p:ext uri="{BB962C8B-B14F-4D97-AF65-F5344CB8AC3E}">
        <p14:creationId xmlns:p14="http://schemas.microsoft.com/office/powerpoint/2010/main" val="81018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Tulip as a Status Symbol </a:t>
            </a:r>
            <a:endParaRPr lang="en-US" dirty="0"/>
          </a:p>
        </p:txBody>
      </p:sp>
      <p:sp>
        <p:nvSpPr>
          <p:cNvPr id="3" name="Content Placeholder 2"/>
          <p:cNvSpPr>
            <a:spLocks noGrp="1"/>
          </p:cNvSpPr>
          <p:nvPr>
            <p:ph idx="1"/>
          </p:nvPr>
        </p:nvSpPr>
        <p:spPr>
          <a:xfrm>
            <a:off x="982019" y="2035731"/>
            <a:ext cx="9013766" cy="4310573"/>
          </a:xfrm>
        </p:spPr>
        <p:txBody>
          <a:bodyPr>
            <a:normAutofit lnSpcReduction="10000"/>
          </a:bodyPr>
          <a:lstStyle/>
          <a:p>
            <a:r>
              <a:rPr lang="en-US" sz="2400" u="sng" dirty="0" smtClean="0"/>
              <a:t>Wealthy Dutch traders and florists </a:t>
            </a:r>
            <a:r>
              <a:rPr lang="en-US" sz="2400" dirty="0" smtClean="0"/>
              <a:t>were the first to popularize the tulip as a status symbol. </a:t>
            </a:r>
          </a:p>
          <a:p>
            <a:r>
              <a:rPr lang="en-US" sz="2400" dirty="0" smtClean="0"/>
              <a:t>Soon, </a:t>
            </a:r>
            <a:r>
              <a:rPr lang="en-US" sz="2400" u="sng" dirty="0" smtClean="0"/>
              <a:t>middle-class businessmen and merchants </a:t>
            </a:r>
            <a:r>
              <a:rPr lang="en-US" sz="2400" dirty="0" smtClean="0"/>
              <a:t>joined the craze, making the ownership of at least one tulip bulb an almost mandatory venture. (Mackay)</a:t>
            </a:r>
          </a:p>
          <a:p>
            <a:r>
              <a:rPr lang="en-US" sz="2400" dirty="0" smtClean="0"/>
              <a:t>The most valuable tulips were the so-called “Broken” tulips, or multi-colored tulip blossoms, which were considered the most beautiful variety of tulip.</a:t>
            </a:r>
          </a:p>
          <a:p>
            <a:pPr lvl="1"/>
            <a:r>
              <a:rPr lang="en-US" sz="2187" dirty="0" smtClean="0"/>
              <a:t>Today, the colors of the coveted “Broken” tulips are known to be caused by a disease, which weakens the </a:t>
            </a:r>
            <a:r>
              <a:rPr lang="en-US" sz="2187" dirty="0" smtClean="0"/>
              <a:t>tulip, threatening its </a:t>
            </a:r>
            <a:r>
              <a:rPr lang="en-US" sz="2187" dirty="0" smtClean="0"/>
              <a:t>longevity and its ability to grow. (Beckmann)</a:t>
            </a:r>
          </a:p>
        </p:txBody>
      </p:sp>
    </p:spTree>
    <p:extLst>
      <p:ext uri="{BB962C8B-B14F-4D97-AF65-F5344CB8AC3E}">
        <p14:creationId xmlns:p14="http://schemas.microsoft.com/office/powerpoint/2010/main" val="25063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581" y="635752"/>
            <a:ext cx="4717203" cy="1399979"/>
          </a:xfrm>
        </p:spPr>
        <p:txBody>
          <a:bodyPr/>
          <a:lstStyle/>
          <a:p>
            <a:pPr algn="ctr"/>
            <a:r>
              <a:rPr lang="en-US" dirty="0" smtClean="0"/>
              <a:t>The “Broken” tulip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017" y="635752"/>
            <a:ext cx="3797802" cy="5886594"/>
          </a:xfrm>
        </p:spPr>
      </p:pic>
      <p:sp>
        <p:nvSpPr>
          <p:cNvPr id="5" name="TextBox 4"/>
          <p:cNvSpPr txBox="1"/>
          <p:nvPr/>
        </p:nvSpPr>
        <p:spPr>
          <a:xfrm>
            <a:off x="5117910" y="2035731"/>
            <a:ext cx="4722126" cy="3891065"/>
          </a:xfrm>
          <a:prstGeom prst="rect">
            <a:avLst/>
          </a:prstGeom>
          <a:noFill/>
        </p:spPr>
        <p:txBody>
          <a:bodyPr wrap="square" rtlCol="0">
            <a:spAutoFit/>
          </a:bodyPr>
          <a:lstStyle/>
          <a:p>
            <a:r>
              <a:rPr lang="en-US" dirty="0" smtClean="0"/>
              <a:t>A picture of a </a:t>
            </a:r>
            <a:r>
              <a:rPr lang="en-US" i="1" dirty="0" smtClean="0"/>
              <a:t>Semper Augustus </a:t>
            </a:r>
            <a:r>
              <a:rPr lang="en-US" dirty="0" smtClean="0"/>
              <a:t>tulip, one of the rarest and most highly coveted tulips during the tulip mania. </a:t>
            </a:r>
          </a:p>
          <a:p>
            <a:endParaRPr lang="en-US" dirty="0"/>
          </a:p>
          <a:p>
            <a:r>
              <a:rPr lang="en-US" dirty="0" smtClean="0"/>
              <a:t>Notice the white streaks that run up the petals. So-called “broken tulips” would possess this type of streak, and were more valuable.</a:t>
            </a:r>
          </a:p>
          <a:p>
            <a:endParaRPr lang="en-US" dirty="0"/>
          </a:p>
          <a:p>
            <a:endParaRPr lang="en-US" dirty="0" smtClean="0"/>
          </a:p>
          <a:p>
            <a:endParaRPr lang="en-US" dirty="0"/>
          </a:p>
          <a:p>
            <a:pPr algn="ctr"/>
            <a:r>
              <a:rPr lang="en-US" dirty="0" smtClean="0"/>
              <a:t>(Image source: de.wikipedia.org)</a:t>
            </a:r>
            <a:endParaRPr lang="en-US" dirty="0"/>
          </a:p>
        </p:txBody>
      </p:sp>
    </p:spTree>
    <p:extLst>
      <p:ext uri="{BB962C8B-B14F-4D97-AF65-F5344CB8AC3E}">
        <p14:creationId xmlns:p14="http://schemas.microsoft.com/office/powerpoint/2010/main" val="2265152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TC103457485[[fn=Mesh]]</Template>
  <TotalTime>714</TotalTime>
  <Words>2261</Words>
  <Application>Microsoft Office PowerPoint</Application>
  <PresentationFormat>Custom</PresentationFormat>
  <Paragraphs>127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Tahoma</vt:lpstr>
      <vt:lpstr>Trebuchet MS</vt:lpstr>
      <vt:lpstr>Mesh</vt:lpstr>
      <vt:lpstr>The Dutch Tulip Mania   </vt:lpstr>
      <vt:lpstr>Overview of the Low Countries during the 17th Century</vt:lpstr>
      <vt:lpstr>The Law of Supply and Demand</vt:lpstr>
      <vt:lpstr>Background</vt:lpstr>
      <vt:lpstr>How the tulip came to Western Europe (late 16th- early 17th century)</vt:lpstr>
      <vt:lpstr>Carolus Clusius(1526-1609) </vt:lpstr>
      <vt:lpstr>The bank system</vt:lpstr>
      <vt:lpstr>The Tulip as a Status Symbol </vt:lpstr>
      <vt:lpstr>The “Broken” tulip</vt:lpstr>
      <vt:lpstr>The course of the tulip mania</vt:lpstr>
      <vt:lpstr>Graph of Tulip Prices (November 1636-May 1637)</vt:lpstr>
      <vt:lpstr>PowerPoint Presentation</vt:lpstr>
      <vt:lpstr>Flora’s Mallewagen </vt:lpstr>
      <vt:lpstr>Aftermath</vt:lpstr>
      <vt:lpstr>Jan Bruegel the Younger, Satire on Tulip Mania (1640)</vt:lpstr>
      <vt:lpstr>From an Economic Perspective</vt:lpstr>
      <vt:lpstr>roots of the bubble/crash</vt:lpstr>
      <vt:lpstr>Summary of the Dutch Tulip Mania</vt:lpstr>
      <vt:lpstr>Works Cited </vt:lpstr>
      <vt:lpstr>Works Cited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Dutch Tulip Mania</dc:title>
  <dc:creator>Dennis</dc:creator>
  <cp:lastModifiedBy>Dennis</cp:lastModifiedBy>
  <cp:revision>58</cp:revision>
  <dcterms:created xsi:type="dcterms:W3CDTF">2014-03-16T00:51:49Z</dcterms:created>
  <dcterms:modified xsi:type="dcterms:W3CDTF">2014-03-19T04:51:00Z</dcterms:modified>
</cp:coreProperties>
</file>